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</p:sldMasterIdLst>
  <p:notesMasterIdLst>
    <p:notesMasterId r:id="rId24"/>
  </p:notesMasterIdLst>
  <p:handoutMasterIdLst>
    <p:handoutMasterId r:id="rId25"/>
  </p:handoutMasterIdLst>
  <p:sldIdLst>
    <p:sldId id="440" r:id="rId2"/>
    <p:sldId id="468" r:id="rId3"/>
    <p:sldId id="475" r:id="rId4"/>
    <p:sldId id="476" r:id="rId5"/>
    <p:sldId id="490" r:id="rId6"/>
    <p:sldId id="478" r:id="rId7"/>
    <p:sldId id="484" r:id="rId8"/>
    <p:sldId id="486" r:id="rId9"/>
    <p:sldId id="479" r:id="rId10"/>
    <p:sldId id="480" r:id="rId11"/>
    <p:sldId id="485" r:id="rId12"/>
    <p:sldId id="481" r:id="rId13"/>
    <p:sldId id="482" r:id="rId14"/>
    <p:sldId id="483" r:id="rId15"/>
    <p:sldId id="461" r:id="rId16"/>
    <p:sldId id="489" r:id="rId17"/>
    <p:sldId id="488" r:id="rId18"/>
    <p:sldId id="463" r:id="rId19"/>
    <p:sldId id="487" r:id="rId20"/>
    <p:sldId id="462" r:id="rId21"/>
    <p:sldId id="466" r:id="rId22"/>
    <p:sldId id="467" r:id="rId23"/>
  </p:sldIdLst>
  <p:sldSz cx="9144000" cy="6858000" type="screen4x3"/>
  <p:notesSz cx="6805613" cy="9939338"/>
  <p:custDataLst>
    <p:tags r:id="rId26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26">
          <p15:clr>
            <a:srgbClr val="A4A3A4"/>
          </p15:clr>
        </p15:guide>
        <p15:guide id="2" orient="horz" pos="4133">
          <p15:clr>
            <a:srgbClr val="A4A3A4"/>
          </p15:clr>
        </p15:guide>
        <p15:guide id="3" orient="horz" pos="187">
          <p15:clr>
            <a:srgbClr val="A4A3A4"/>
          </p15:clr>
        </p15:guide>
        <p15:guide id="4" pos="181">
          <p15:clr>
            <a:srgbClr val="A4A3A4"/>
          </p15:clr>
        </p15:guide>
        <p15:guide id="5" pos="1859">
          <p15:clr>
            <a:srgbClr val="A4A3A4"/>
          </p15:clr>
        </p15:guide>
        <p15:guide id="6" pos="2041">
          <p15:clr>
            <a:srgbClr val="A4A3A4"/>
          </p15:clr>
        </p15:guide>
        <p15:guide id="7" pos="3719">
          <p15:clr>
            <a:srgbClr val="A4A3A4"/>
          </p15:clr>
        </p15:guide>
        <p15:guide id="8" pos="3901">
          <p15:clr>
            <a:srgbClr val="A4A3A4"/>
          </p15:clr>
        </p15:guide>
        <p15:guide id="9" pos="2789">
          <p15:clr>
            <a:srgbClr val="A4A3A4"/>
          </p15:clr>
        </p15:guide>
        <p15:guide id="10" pos="2971">
          <p15:clr>
            <a:srgbClr val="A4A3A4"/>
          </p15:clr>
        </p15:guide>
        <p15:guide id="11" pos="55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6380"/>
    <a:srgbClr val="EBEF98"/>
    <a:srgbClr val="94BFEA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4" autoAdjust="0"/>
    <p:restoredTop sz="97559" autoAdjust="0"/>
  </p:normalViewPr>
  <p:slideViewPr>
    <p:cSldViewPr showGuides="1">
      <p:cViewPr>
        <p:scale>
          <a:sx n="102" d="100"/>
          <a:sy n="102" d="100"/>
        </p:scale>
        <p:origin x="-1884" y="-360"/>
      </p:cViewPr>
      <p:guideLst>
        <p:guide orient="horz" pos="1026"/>
        <p:guide orient="horz" pos="4133"/>
        <p:guide orient="horz" pos="187"/>
        <p:guide pos="181"/>
        <p:guide pos="1859"/>
        <p:guide pos="2041"/>
        <p:guide pos="3719"/>
        <p:guide pos="3901"/>
        <p:guide pos="2789"/>
        <p:guide pos="2971"/>
        <p:guide pos="557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5" d="100"/>
          <a:sy n="75" d="100"/>
        </p:scale>
        <p:origin x="-2268" y="-108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6967"/>
          </a:xfrm>
          <a:prstGeom prst="rect">
            <a:avLst/>
          </a:prstGeom>
        </p:spPr>
        <p:txBody>
          <a:bodyPr vert="horz" lIns="95680" tIns="47840" rIns="95680" bIns="47840" rtlCol="0"/>
          <a:lstStyle>
            <a:lvl1pPr algn="l">
              <a:defRPr sz="1300"/>
            </a:lvl1pPr>
          </a:lstStyle>
          <a:p>
            <a:endParaRPr lang="de-CH" dirty="0">
              <a:latin typeface="TCS Museo Sans" panose="02000000000000000000" pitchFamily="2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6967"/>
          </a:xfrm>
          <a:prstGeom prst="rect">
            <a:avLst/>
          </a:prstGeom>
        </p:spPr>
        <p:txBody>
          <a:bodyPr vert="horz" lIns="95680" tIns="47840" rIns="95680" bIns="47840" rtlCol="0"/>
          <a:lstStyle>
            <a:lvl1pPr algn="r">
              <a:defRPr sz="1300"/>
            </a:lvl1pPr>
          </a:lstStyle>
          <a:p>
            <a:fld id="{CE2AB8DD-AF1F-40B6-9DC2-AAE25067143E}" type="datetimeFigureOut">
              <a:rPr lang="de-CH" smtClean="0">
                <a:latin typeface="TCS Museo Sans" panose="02000000000000000000" pitchFamily="2" charset="0"/>
              </a:rPr>
              <a:pPr/>
              <a:t>26.01.2018</a:t>
            </a:fld>
            <a:endParaRPr lang="de-CH" dirty="0">
              <a:latin typeface="TCS Museo Sans" panose="02000000000000000000" pitchFamily="2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099" cy="496967"/>
          </a:xfrm>
          <a:prstGeom prst="rect">
            <a:avLst/>
          </a:prstGeom>
        </p:spPr>
        <p:txBody>
          <a:bodyPr vert="horz" lIns="95680" tIns="47840" rIns="95680" bIns="47840" rtlCol="0" anchor="b"/>
          <a:lstStyle>
            <a:lvl1pPr algn="l">
              <a:defRPr sz="1300"/>
            </a:lvl1pPr>
          </a:lstStyle>
          <a:p>
            <a:endParaRPr lang="de-CH" dirty="0">
              <a:latin typeface="TCS Museo Sans" panose="02000000000000000000" pitchFamily="2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4940" y="9440647"/>
            <a:ext cx="2949099" cy="496967"/>
          </a:xfrm>
          <a:prstGeom prst="rect">
            <a:avLst/>
          </a:prstGeom>
        </p:spPr>
        <p:txBody>
          <a:bodyPr vert="horz" lIns="95680" tIns="47840" rIns="95680" bIns="47840" rtlCol="0" anchor="b"/>
          <a:lstStyle>
            <a:lvl1pPr algn="r">
              <a:defRPr sz="1300"/>
            </a:lvl1pPr>
          </a:lstStyle>
          <a:p>
            <a:fld id="{AEF9C7D2-D550-4DB0-93DE-9F4E26EF7A50}" type="slidenum">
              <a:rPr lang="de-CH" smtClean="0">
                <a:latin typeface="TCS Museo Sans" panose="02000000000000000000" pitchFamily="2" charset="0"/>
              </a:rPr>
              <a:pPr/>
              <a:t>‹#›</a:t>
            </a:fld>
            <a:endParaRPr lang="de-CH" dirty="0">
              <a:latin typeface="TCS Museo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570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6967"/>
          </a:xfrm>
          <a:prstGeom prst="rect">
            <a:avLst/>
          </a:prstGeom>
        </p:spPr>
        <p:txBody>
          <a:bodyPr vert="horz" lIns="95680" tIns="47840" rIns="95680" bIns="47840" rtlCol="0"/>
          <a:lstStyle>
            <a:lvl1pPr algn="l">
              <a:defRPr sz="1300">
                <a:latin typeface="TCS Museo Sans" panose="02000000000000000000" pitchFamily="2" charset="0"/>
              </a:defRPr>
            </a:lvl1pPr>
          </a:lstStyle>
          <a:p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6967"/>
          </a:xfrm>
          <a:prstGeom prst="rect">
            <a:avLst/>
          </a:prstGeom>
        </p:spPr>
        <p:txBody>
          <a:bodyPr vert="horz" lIns="95680" tIns="47840" rIns="95680" bIns="47840" rtlCol="0"/>
          <a:lstStyle>
            <a:lvl1pPr algn="r">
              <a:defRPr sz="1300">
                <a:latin typeface="TCS Museo Sans" panose="02000000000000000000" pitchFamily="2" charset="0"/>
              </a:defRPr>
            </a:lvl1pPr>
          </a:lstStyle>
          <a:p>
            <a:fld id="{8338DBC8-3447-464E-8661-4728F7EF1145}" type="datetimeFigureOut">
              <a:rPr lang="de-CH" smtClean="0"/>
              <a:pPr/>
              <a:t>26.01.2018</a:t>
            </a:fld>
            <a:endParaRPr lang="de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7287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80" tIns="47840" rIns="95680" bIns="47840" rtlCol="0" anchor="ctr"/>
          <a:lstStyle/>
          <a:p>
            <a:endParaRPr lang="de-CH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5680" tIns="47840" rIns="95680" bIns="4784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099" cy="496967"/>
          </a:xfrm>
          <a:prstGeom prst="rect">
            <a:avLst/>
          </a:prstGeom>
        </p:spPr>
        <p:txBody>
          <a:bodyPr vert="horz" lIns="95680" tIns="47840" rIns="95680" bIns="47840" rtlCol="0" anchor="b"/>
          <a:lstStyle>
            <a:lvl1pPr algn="l">
              <a:defRPr sz="1300">
                <a:latin typeface="TCS Museo Sans" panose="02000000000000000000" pitchFamily="2" charset="0"/>
              </a:defRPr>
            </a:lvl1pPr>
          </a:lstStyle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4940" y="9440647"/>
            <a:ext cx="2949099" cy="496967"/>
          </a:xfrm>
          <a:prstGeom prst="rect">
            <a:avLst/>
          </a:prstGeom>
        </p:spPr>
        <p:txBody>
          <a:bodyPr vert="horz" lIns="95680" tIns="47840" rIns="95680" bIns="47840" rtlCol="0" anchor="b"/>
          <a:lstStyle>
            <a:lvl1pPr algn="r">
              <a:defRPr sz="1300">
                <a:latin typeface="TCS Museo Sans" panose="02000000000000000000" pitchFamily="2" charset="0"/>
              </a:defRPr>
            </a:lvl1pPr>
          </a:lstStyle>
          <a:p>
            <a:fld id="{567A31BC-9670-43F9-A843-B0530F088831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14514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CS Museo Sans" panose="02000000000000000000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CS Museo Sans" panose="02000000000000000000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CS Museo Sans" panose="02000000000000000000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CS Museo Sans" panose="02000000000000000000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CS Museo Sans" panose="02000000000000000000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A31BC-9670-43F9-A843-B0530F088831}" type="slidenum">
              <a:rPr lang="de-CH" smtClean="0"/>
              <a:pPr/>
              <a:t>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45325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, ja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0"/>
            <a:ext cx="9115179" cy="6858000"/>
          </a:xfrm>
          <a:prstGeom prst="rect">
            <a:avLst/>
          </a:prstGeom>
        </p:spPr>
      </p:pic>
      <p:sp>
        <p:nvSpPr>
          <p:cNvPr id="9" name="Titel 8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323528" y="454360"/>
            <a:ext cx="3888432" cy="2232248"/>
          </a:xfrm>
        </p:spPr>
        <p:txBody>
          <a:bodyPr tIns="0">
            <a:noAutofit/>
          </a:bodyPr>
          <a:lstStyle>
            <a:lvl1pPr>
              <a:lnSpc>
                <a:spcPct val="95000"/>
              </a:lnSpc>
              <a:defRPr sz="2800" b="1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fr-FR" noProof="0" dirty="0" err="1" smtClean="0"/>
              <a:t>Presentation</a:t>
            </a:r>
            <a:r>
              <a:rPr lang="fr-FR" noProof="0" dirty="0" smtClean="0"/>
              <a:t> </a:t>
            </a:r>
            <a:r>
              <a:rPr lang="fr-FR" noProof="0" dirty="0" err="1" smtClean="0"/>
              <a:t>title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5373216"/>
            <a:ext cx="3960440" cy="86409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lnSpc>
                <a:spcPct val="130000"/>
              </a:lnSpc>
              <a:spcAft>
                <a:spcPts val="0"/>
              </a:spcAft>
              <a:defRPr sz="1600" b="0" i="0" baseline="0">
                <a:solidFill>
                  <a:srgbClr val="EBEF98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fr-CH" noProof="0" dirty="0" smtClean="0"/>
              <a:t>Place, </a:t>
            </a:r>
            <a:r>
              <a:rPr lang="fr-CH" noProof="0" dirty="0" err="1" smtClean="0"/>
              <a:t>name</a:t>
            </a:r>
            <a:r>
              <a:rPr lang="fr-CH" noProof="0" dirty="0" smtClean="0"/>
              <a:t>, date</a:t>
            </a:r>
            <a:br>
              <a:rPr lang="fr-CH" noProof="0" dirty="0" smtClean="0"/>
            </a:br>
            <a:endParaRPr lang="fr-CH" noProof="0" dirty="0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796" y="5777599"/>
            <a:ext cx="2088232" cy="919426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024" y="5591723"/>
            <a:ext cx="2266472" cy="107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19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exte, 1 colonne"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nhaltsplatzhalter 10"/>
          <p:cNvSpPr>
            <a:spLocks noGrp="1"/>
          </p:cNvSpPr>
          <p:nvPr>
            <p:ph sz="quarter" idx="14" hasCustomPrompt="1"/>
          </p:nvPr>
        </p:nvSpPr>
        <p:spPr bwMode="auto">
          <a:xfrm>
            <a:off x="287338" y="2564904"/>
            <a:ext cx="8569325" cy="3987096"/>
          </a:xfrm>
          <a:prstGeom prst="rect">
            <a:avLst/>
          </a:prstGeom>
        </p:spPr>
        <p:txBody>
          <a:bodyPr lIns="0" tIns="0" rIns="0" bIns="0"/>
          <a:lstStyle>
            <a:lvl1pPr marL="0" indent="0" defTabSz="270000">
              <a:spcAft>
                <a:spcPts val="1000"/>
              </a:spcAft>
              <a:defRPr sz="2000" b="0">
                <a:solidFill>
                  <a:srgbClr val="000000"/>
                </a:solidFill>
                <a:latin typeface="Arial"/>
                <a:cs typeface="Arial"/>
              </a:defRPr>
            </a:lvl1pPr>
            <a:lvl2pPr marL="270000" indent="-270000" defTabSz="270000">
              <a:spcAft>
                <a:spcPts val="1000"/>
              </a:spcAft>
              <a:buClr>
                <a:srgbClr val="3C6380"/>
              </a:buClr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2pPr>
            <a:lvl3pPr marL="540000" indent="-270000" defTabSz="270000">
              <a:spcAft>
                <a:spcPts val="1000"/>
              </a:spcAft>
              <a:buClrTx/>
              <a:buFont typeface="Courier New" panose="02070309020205020404" pitchFamily="49" charset="0"/>
              <a:buChar char="o"/>
              <a:defRPr sz="1600">
                <a:solidFill>
                  <a:srgbClr val="000000"/>
                </a:solidFill>
                <a:latin typeface="Arial"/>
                <a:cs typeface="Arial"/>
              </a:defRPr>
            </a:lvl3pPr>
            <a:lvl4pPr marL="810000" indent="-270000" defTabSz="270000">
              <a:spcAft>
                <a:spcPts val="1000"/>
              </a:spcAft>
              <a:buClr>
                <a:srgbClr val="FFCC00"/>
              </a:buClr>
              <a:buFont typeface="Wingdings" panose="05000000000000000000" pitchFamily="2" charset="2"/>
              <a:buChar char="§"/>
              <a:defRPr sz="1200">
                <a:solidFill>
                  <a:srgbClr val="000000"/>
                </a:solidFill>
                <a:latin typeface="Arial"/>
                <a:cs typeface="Arial"/>
              </a:defRPr>
            </a:lvl4pPr>
            <a:lvl5pPr marL="1080000" indent="-270000" defTabSz="270000">
              <a:spcAft>
                <a:spcPts val="1000"/>
              </a:spcAft>
              <a:defRPr sz="2000">
                <a:solidFill>
                  <a:srgbClr val="000000"/>
                </a:solidFill>
                <a:latin typeface="+mn-lt"/>
              </a:defRPr>
            </a:lvl5pPr>
            <a:lvl7pPr marL="270000" indent="-270000">
              <a:spcAft>
                <a:spcPts val="1000"/>
              </a:spcAft>
              <a:defRPr/>
            </a:lvl7pPr>
          </a:lstStyle>
          <a:p>
            <a:pPr lvl="0"/>
            <a:r>
              <a:rPr lang="fr-CH" noProof="0" dirty="0" smtClean="0"/>
              <a:t>Texte 1 colonne</a:t>
            </a:r>
          </a:p>
          <a:p>
            <a:pPr lvl="1"/>
            <a:r>
              <a:rPr lang="fr-CH" noProof="0" dirty="0" smtClean="0"/>
              <a:t>Deuxième niveau</a:t>
            </a:r>
          </a:p>
          <a:p>
            <a:pPr lvl="2"/>
            <a:r>
              <a:rPr lang="fr-CH" noProof="0" dirty="0" smtClean="0"/>
              <a:t>Troisième niveau</a:t>
            </a:r>
          </a:p>
          <a:p>
            <a:pPr lvl="3"/>
            <a:r>
              <a:rPr lang="fr-CH" noProof="0" dirty="0" smtClean="0"/>
              <a:t>Quatrième niveau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noProof="0" dirty="0" smtClean="0"/>
              <a:t>Diapositive de texte, 1 colonne</a:t>
            </a:r>
            <a:endParaRPr lang="fr-CH" noProof="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exte, 2 colonnes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9"/>
          <p:cNvSpPr>
            <a:spLocks noGrp="1"/>
          </p:cNvSpPr>
          <p:nvPr>
            <p:ph sz="quarter" idx="14" hasCustomPrompt="1"/>
          </p:nvPr>
        </p:nvSpPr>
        <p:spPr bwMode="auto">
          <a:xfrm>
            <a:off x="287338" y="2564904"/>
            <a:ext cx="4140000" cy="3689864"/>
          </a:xfrm>
          <a:prstGeom prst="rect">
            <a:avLst/>
          </a:prstGeom>
        </p:spPr>
        <p:txBody>
          <a:bodyPr lIns="0" tIns="0" rIns="0" bIns="0"/>
          <a:lstStyle>
            <a:lvl1pPr marL="0" indent="0" defTabSz="270000">
              <a:spcAft>
                <a:spcPts val="900"/>
              </a:spcAft>
              <a:defRPr sz="2000" b="1" baseline="0">
                <a:latin typeface="Arial"/>
                <a:cs typeface="Arial"/>
              </a:defRPr>
            </a:lvl1pPr>
            <a:lvl2pPr marL="270000" indent="-270000" defTabSz="270000">
              <a:spcAft>
                <a:spcPts val="900"/>
              </a:spcAft>
              <a:buClr>
                <a:srgbClr val="3C6380"/>
              </a:buClr>
              <a:buFont typeface="Arial"/>
              <a:buChar char="•"/>
              <a:defRPr sz="2000" baseline="0">
                <a:latin typeface="Arial"/>
                <a:cs typeface="Arial"/>
              </a:defRPr>
            </a:lvl2pPr>
            <a:lvl3pPr marL="540000" indent="-270000" defTabSz="270000">
              <a:spcAft>
                <a:spcPts val="900"/>
              </a:spcAft>
              <a:buFont typeface="Courier New" panose="02070309020205020404" pitchFamily="49" charset="0"/>
              <a:buChar char="o"/>
              <a:defRPr sz="1600" baseline="0">
                <a:latin typeface="Arial"/>
                <a:cs typeface="Arial"/>
              </a:defRPr>
            </a:lvl3pPr>
            <a:lvl4pPr marL="810000" indent="-270000" defTabSz="270000">
              <a:spcAft>
                <a:spcPts val="900"/>
              </a:spcAft>
              <a:buClr>
                <a:srgbClr val="FFCC00"/>
              </a:buClr>
              <a:buFont typeface="Arial"/>
              <a:buChar char="•"/>
              <a:defRPr sz="1200" baseline="0">
                <a:latin typeface="Arial"/>
                <a:cs typeface="Arial"/>
              </a:defRPr>
            </a:lvl4pPr>
            <a:lvl5pPr marL="1080000" indent="-270000" defTabSz="270000">
              <a:spcAft>
                <a:spcPts val="900"/>
              </a:spcAft>
              <a:buFont typeface="Frutiger 45 Light" pitchFamily="34" charset="0"/>
              <a:buChar char="–"/>
              <a:defRPr sz="1800" baseline="0">
                <a:latin typeface="+mn-lt"/>
              </a:defRPr>
            </a:lvl5pPr>
          </a:lstStyle>
          <a:p>
            <a:pPr lvl="0"/>
            <a:r>
              <a:rPr lang="fr-CH" noProof="0" dirty="0" smtClean="0"/>
              <a:t>Première colonne de texte</a:t>
            </a:r>
          </a:p>
          <a:p>
            <a:pPr lvl="1"/>
            <a:r>
              <a:rPr lang="fr-CH" noProof="0" dirty="0" smtClean="0"/>
              <a:t>Deuxième niveau</a:t>
            </a:r>
          </a:p>
          <a:p>
            <a:pPr lvl="2"/>
            <a:r>
              <a:rPr lang="fr-CH" noProof="0" dirty="0" smtClean="0"/>
              <a:t>Troisième niveau</a:t>
            </a:r>
          </a:p>
          <a:p>
            <a:pPr lvl="3"/>
            <a:r>
              <a:rPr lang="fr-CH" noProof="0" dirty="0" smtClean="0"/>
              <a:t>Quatrième niveau</a:t>
            </a:r>
            <a:endParaRPr lang="fr-CH" noProof="0" dirty="0"/>
          </a:p>
        </p:txBody>
      </p:sp>
      <p:sp>
        <p:nvSpPr>
          <p:cNvPr id="14" name="Inhaltsplatzhalter 9"/>
          <p:cNvSpPr>
            <a:spLocks noGrp="1"/>
          </p:cNvSpPr>
          <p:nvPr>
            <p:ph sz="quarter" idx="20" hasCustomPrompt="1"/>
          </p:nvPr>
        </p:nvSpPr>
        <p:spPr bwMode="auto">
          <a:xfrm>
            <a:off x="4716463" y="2564904"/>
            <a:ext cx="4140000" cy="3689864"/>
          </a:xfrm>
          <a:prstGeom prst="rect">
            <a:avLst/>
          </a:prstGeom>
        </p:spPr>
        <p:txBody>
          <a:bodyPr lIns="0" tIns="0" rIns="0" bIns="0"/>
          <a:lstStyle>
            <a:lvl1pPr marL="0" indent="0" defTabSz="270000">
              <a:spcAft>
                <a:spcPts val="900"/>
              </a:spcAft>
              <a:defRPr sz="2000" b="1" baseline="0">
                <a:latin typeface="Arial"/>
                <a:cs typeface="Arial"/>
              </a:defRPr>
            </a:lvl1pPr>
            <a:lvl2pPr marL="270000" indent="-270000" defTabSz="270000">
              <a:spcAft>
                <a:spcPts val="900"/>
              </a:spcAft>
              <a:buClr>
                <a:srgbClr val="3C6380"/>
              </a:buClr>
              <a:buFont typeface="Arial"/>
              <a:buChar char="•"/>
              <a:defRPr sz="2000" baseline="0">
                <a:latin typeface="Arial"/>
                <a:cs typeface="Arial"/>
              </a:defRPr>
            </a:lvl2pPr>
            <a:lvl3pPr marL="540000" indent="-270000" defTabSz="270000">
              <a:spcAft>
                <a:spcPts val="900"/>
              </a:spcAft>
              <a:buFont typeface="Courier New" panose="02070309020205020404" pitchFamily="49" charset="0"/>
              <a:buChar char="o"/>
              <a:defRPr sz="1600" baseline="0">
                <a:latin typeface="Arial"/>
                <a:cs typeface="Arial"/>
              </a:defRPr>
            </a:lvl3pPr>
            <a:lvl4pPr marL="810000" indent="-270000" defTabSz="270000">
              <a:spcAft>
                <a:spcPts val="900"/>
              </a:spcAft>
              <a:buClr>
                <a:srgbClr val="FFCC00"/>
              </a:buClr>
              <a:buFont typeface="Arial"/>
              <a:buChar char="•"/>
              <a:defRPr sz="1200" baseline="0">
                <a:latin typeface="Arial"/>
                <a:cs typeface="Arial"/>
              </a:defRPr>
            </a:lvl4pPr>
            <a:lvl5pPr marL="1080000" indent="-270000" defTabSz="270000">
              <a:spcAft>
                <a:spcPts val="900"/>
              </a:spcAft>
              <a:buFont typeface="Frutiger 45 Light" pitchFamily="34" charset="0"/>
              <a:buChar char="–"/>
              <a:defRPr sz="1800" baseline="0">
                <a:latin typeface="+mn-lt"/>
              </a:defRPr>
            </a:lvl5pPr>
          </a:lstStyle>
          <a:p>
            <a:pPr lvl="0"/>
            <a:r>
              <a:rPr lang="fr-CH" noProof="0" dirty="0" smtClean="0"/>
              <a:t>Deuxième colonne de texte</a:t>
            </a:r>
          </a:p>
          <a:p>
            <a:pPr lvl="1"/>
            <a:r>
              <a:rPr lang="fr-CH" noProof="0" dirty="0" smtClean="0"/>
              <a:t>Deuxième niveau</a:t>
            </a:r>
          </a:p>
          <a:p>
            <a:pPr lvl="2"/>
            <a:r>
              <a:rPr lang="fr-CH" noProof="0" dirty="0" smtClean="0"/>
              <a:t>Troisième niveau</a:t>
            </a:r>
          </a:p>
          <a:p>
            <a:pPr lvl="3"/>
            <a:r>
              <a:rPr lang="fr-CH" noProof="0" dirty="0" smtClean="0"/>
              <a:t>Quatrième niveau</a:t>
            </a:r>
            <a:endParaRPr lang="fr-CH" noProof="0" dirty="0"/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 smtClean="0"/>
              <a:t>Diapositive de texte, 2 colonnes</a:t>
            </a:r>
            <a:endParaRPr lang="de-CH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CH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exte, 2 col. var.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9"/>
          <p:cNvSpPr>
            <a:spLocks noGrp="1"/>
          </p:cNvSpPr>
          <p:nvPr>
            <p:ph sz="quarter" idx="20" hasCustomPrompt="1"/>
          </p:nvPr>
        </p:nvSpPr>
        <p:spPr bwMode="auto">
          <a:xfrm>
            <a:off x="6192837" y="2564904"/>
            <a:ext cx="2663625" cy="3672408"/>
          </a:xfrm>
          <a:prstGeom prst="rect">
            <a:avLst/>
          </a:prstGeom>
        </p:spPr>
        <p:txBody>
          <a:bodyPr lIns="0" tIns="0" rIns="0" bIns="0"/>
          <a:lstStyle>
            <a:lvl1pPr marL="0" indent="0" defTabSz="270000">
              <a:spcAft>
                <a:spcPts val="800"/>
              </a:spcAft>
              <a:defRPr sz="1600" b="0" baseline="0">
                <a:latin typeface="Arial"/>
                <a:cs typeface="Arial"/>
              </a:defRPr>
            </a:lvl1pPr>
            <a:lvl2pPr marL="270000" indent="-270000" defTabSz="270000">
              <a:spcAft>
                <a:spcPts val="800"/>
              </a:spcAft>
              <a:buClr>
                <a:srgbClr val="3C6380"/>
              </a:buClr>
              <a:buFont typeface="Arial"/>
              <a:buChar char="•"/>
              <a:defRPr sz="1600" baseline="0">
                <a:latin typeface="Arial"/>
                <a:cs typeface="Arial"/>
              </a:defRPr>
            </a:lvl2pPr>
            <a:lvl3pPr marL="540000" indent="-270000" defTabSz="270000">
              <a:spcAft>
                <a:spcPts val="800"/>
              </a:spcAft>
              <a:buFont typeface="Frutiger 45 Light" pitchFamily="34" charset="0"/>
              <a:buChar char="–"/>
              <a:defRPr sz="1600" baseline="0">
                <a:latin typeface="Arial"/>
                <a:cs typeface="Arial"/>
              </a:defRPr>
            </a:lvl3pPr>
            <a:lvl4pPr marL="810000" indent="-270000" defTabSz="270000">
              <a:spcAft>
                <a:spcPts val="800"/>
              </a:spcAft>
              <a:buClr>
                <a:srgbClr val="FFCC00"/>
              </a:buClr>
              <a:buFont typeface="Arial"/>
              <a:buChar char="•"/>
              <a:defRPr sz="1600" baseline="0">
                <a:latin typeface="Arial"/>
                <a:cs typeface="Arial"/>
              </a:defRPr>
            </a:lvl4pPr>
            <a:lvl5pPr marL="1080000" indent="-270000" defTabSz="270000">
              <a:spcAft>
                <a:spcPts val="900"/>
              </a:spcAft>
              <a:buFont typeface="Frutiger 45 Light" pitchFamily="34" charset="0"/>
              <a:buChar char="–"/>
              <a:defRPr sz="1800" baseline="0">
                <a:latin typeface="+mn-lt"/>
              </a:defRPr>
            </a:lvl5pPr>
          </a:lstStyle>
          <a:p>
            <a:pPr lvl="0"/>
            <a:r>
              <a:rPr lang="fr-CH" noProof="0" dirty="0" smtClean="0"/>
              <a:t>Deuxième colonne de texte</a:t>
            </a:r>
          </a:p>
          <a:p>
            <a:pPr lvl="1"/>
            <a:r>
              <a:rPr lang="fr-CH" noProof="0" dirty="0" smtClean="0"/>
              <a:t>Deuxième niveau</a:t>
            </a:r>
          </a:p>
          <a:p>
            <a:pPr lvl="2"/>
            <a:r>
              <a:rPr lang="fr-CH" noProof="0" dirty="0" smtClean="0"/>
              <a:t>Troisième niveau</a:t>
            </a:r>
          </a:p>
          <a:p>
            <a:pPr lvl="3"/>
            <a:r>
              <a:rPr lang="fr-CH" noProof="0" dirty="0" smtClean="0"/>
              <a:t>Quatrième niveau</a:t>
            </a:r>
            <a:endParaRPr lang="fr-CH" noProof="0" dirty="0"/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noProof="0" dirty="0" smtClean="0"/>
              <a:t>Diapositive de texte, 2 colonnes, variante</a:t>
            </a:r>
            <a:endParaRPr lang="fr-CH" noProof="0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3" hasCustomPrompt="1"/>
          </p:nvPr>
        </p:nvSpPr>
        <p:spPr>
          <a:xfrm>
            <a:off x="287338" y="2564904"/>
            <a:ext cx="5616000" cy="3672408"/>
          </a:xfrm>
          <a:prstGeom prst="rect">
            <a:avLst/>
          </a:prstGeom>
        </p:spPr>
        <p:txBody>
          <a:bodyPr lIns="0" tIns="0" rIns="0" bIns="0"/>
          <a:lstStyle>
            <a:lvl1pPr marL="396000" indent="-396000" defTabSz="270000">
              <a:spcAft>
                <a:spcPts val="1000"/>
              </a:spcAft>
              <a:buFont typeface="+mj-lt"/>
              <a:buAutoNum type="arabicPeriod"/>
              <a:defRPr sz="2000" b="1">
                <a:latin typeface="Arial"/>
                <a:cs typeface="Arial"/>
              </a:defRPr>
            </a:lvl1pPr>
            <a:lvl2pPr marL="666000" indent="-270000" defTabSz="270000">
              <a:spcAft>
                <a:spcPts val="1000"/>
              </a:spcAft>
              <a:buClr>
                <a:srgbClr val="3C6380"/>
              </a:buClr>
              <a:buFont typeface="Arial"/>
              <a:buChar char="•"/>
              <a:defRPr sz="2000">
                <a:latin typeface="Arial"/>
                <a:cs typeface="Arial"/>
              </a:defRPr>
            </a:lvl2pPr>
            <a:lvl3pPr marL="936000" indent="-270000" defTabSz="270000">
              <a:spcAft>
                <a:spcPts val="1000"/>
              </a:spcAft>
              <a:buClrTx/>
              <a:buFont typeface="Courier New" panose="02070309020205020404" pitchFamily="49" charset="0"/>
              <a:buChar char="o"/>
              <a:defRPr sz="1600">
                <a:latin typeface="Arial"/>
                <a:cs typeface="Arial"/>
              </a:defRPr>
            </a:lvl3pPr>
            <a:lvl4pPr marL="1206000" indent="-270000" defTabSz="270000">
              <a:spcAft>
                <a:spcPts val="1000"/>
              </a:spcAft>
              <a:buClr>
                <a:srgbClr val="FFCC00"/>
              </a:buClr>
              <a:buFont typeface="Arial"/>
              <a:buChar char="•"/>
              <a:defRPr sz="1200">
                <a:latin typeface="Arial"/>
                <a:cs typeface="Arial"/>
              </a:defRPr>
            </a:lvl4pPr>
            <a:lvl5pPr>
              <a:buFont typeface="Frutiger 45 Light" pitchFamily="34" charset="0"/>
              <a:buChar char="–"/>
              <a:defRPr sz="2000">
                <a:latin typeface="+mn-lt"/>
              </a:defRPr>
            </a:lvl5pPr>
          </a:lstStyle>
          <a:p>
            <a:pPr lvl="0"/>
            <a:r>
              <a:rPr lang="fr-CH" noProof="0" dirty="0" smtClean="0"/>
              <a:t>Numérotation</a:t>
            </a:r>
          </a:p>
          <a:p>
            <a:pPr lvl="1"/>
            <a:r>
              <a:rPr lang="fr-CH" noProof="0" dirty="0" smtClean="0"/>
              <a:t>Deuxième niveau</a:t>
            </a:r>
          </a:p>
          <a:p>
            <a:pPr lvl="2"/>
            <a:r>
              <a:rPr lang="fr-CH" noProof="0" dirty="0" smtClean="0"/>
              <a:t>Troisième niveau</a:t>
            </a:r>
          </a:p>
          <a:p>
            <a:pPr lvl="3"/>
            <a:r>
              <a:rPr lang="fr-CH" noProof="0" dirty="0" smtClean="0"/>
              <a:t>Quatrième niveau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271476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/>
            </a:lvl1pPr>
            <a:lvl2pPr marL="266700" indent="-265113">
              <a:buFont typeface="Courier New" panose="02070309020205020404" pitchFamily="49" charset="0"/>
              <a:buChar char="o"/>
              <a:defRPr sz="2000"/>
            </a:lvl2pPr>
            <a:lvl3pPr marL="533400" indent="-265113">
              <a:buFont typeface="Courier New" panose="02070309020205020404" pitchFamily="49" charset="0"/>
              <a:buChar char="o"/>
              <a:defRPr sz="1800"/>
            </a:lvl3pPr>
            <a:lvl4pPr marL="815975" indent="-280988">
              <a:buFont typeface="Wingdings" panose="05000000000000000000" pitchFamily="2" charset="2"/>
              <a:buChar char="§"/>
              <a:defRPr sz="1600"/>
            </a:lvl4pPr>
            <a:lvl5pPr marL="1074738" indent="-257175">
              <a:buFont typeface="Wingdings" panose="05000000000000000000" pitchFamily="2" charset="2"/>
              <a:buChar char="Ø"/>
              <a:defRPr sz="1600"/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2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  <a:p>
            <a:pPr lvl="5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4978A7C-6CC6-4D5E-992F-3E34BC839F5A}" type="datetimeFigureOut">
              <a:rPr lang="en-US" smtClean="0"/>
              <a:t>1/26/2018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B51FC-8C3A-4BED-948A-ECD5A622411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44008" y="2420888"/>
            <a:ext cx="4038600" cy="3705275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/>
            </a:lvl1pPr>
            <a:lvl2pPr marL="266700" indent="-265113">
              <a:buFont typeface="Courier New" panose="02070309020205020404" pitchFamily="49" charset="0"/>
              <a:buChar char="o"/>
              <a:defRPr sz="2000"/>
            </a:lvl2pPr>
            <a:lvl3pPr marL="533400" indent="-265113">
              <a:buFont typeface="Courier New" panose="02070309020205020404" pitchFamily="49" charset="0"/>
              <a:buChar char="o"/>
              <a:defRPr sz="1800"/>
            </a:lvl3pPr>
            <a:lvl4pPr marL="815975" indent="-280988">
              <a:buFont typeface="Wingdings" panose="05000000000000000000" pitchFamily="2" charset="2"/>
              <a:buChar char="§"/>
              <a:defRPr sz="1600"/>
            </a:lvl4pPr>
            <a:lvl5pPr marL="1074738" indent="-257175">
              <a:buFont typeface="Wingdings" panose="05000000000000000000" pitchFamily="2" charset="2"/>
              <a:buChar char="Ø"/>
              <a:defRPr sz="1600"/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2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  <a:p>
            <a:pPr lvl="5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212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4978A7C-6CC6-4D5E-992F-3E34BC839F5A}" type="datetimeFigureOut">
              <a:rPr lang="en-US" smtClean="0"/>
              <a:t>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B51FC-8C3A-4BED-948A-ECD5A6224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71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150"/>
            <a:ext cx="9144000" cy="1235594"/>
          </a:xfrm>
          <a:prstGeom prst="rect">
            <a:avLst/>
          </a:prstGeom>
        </p:spPr>
      </p:pic>
      <p:sp>
        <p:nvSpPr>
          <p:cNvPr id="1026" name="MasterTitel"/>
          <p:cNvSpPr>
            <a:spLocks noGrp="1"/>
          </p:cNvSpPr>
          <p:nvPr>
            <p:ph type="title"/>
          </p:nvPr>
        </p:nvSpPr>
        <p:spPr bwMode="auto">
          <a:xfrm>
            <a:off x="288000" y="1628800"/>
            <a:ext cx="748800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fr-CH" noProof="0" dirty="0" err="1" smtClean="0"/>
              <a:t>Titel</a:t>
            </a:r>
            <a:r>
              <a:rPr lang="fr-CH" noProof="0" dirty="0" smtClean="0"/>
              <a:t> </a:t>
            </a:r>
            <a:r>
              <a:rPr lang="fr-CH" noProof="0" dirty="0" err="1" smtClean="0"/>
              <a:t>durch</a:t>
            </a:r>
            <a:r>
              <a:rPr lang="fr-CH" noProof="0" dirty="0" smtClean="0"/>
              <a:t> </a:t>
            </a:r>
            <a:r>
              <a:rPr lang="fr-CH" noProof="0" dirty="0" err="1" smtClean="0"/>
              <a:t>Klicken</a:t>
            </a:r>
            <a:r>
              <a:rPr lang="fr-CH" noProof="0" dirty="0" smtClean="0"/>
              <a:t> </a:t>
            </a:r>
            <a:r>
              <a:rPr lang="fr-CH" noProof="0" dirty="0" err="1" smtClean="0"/>
              <a:t>hinzufügen</a:t>
            </a:r>
            <a:endParaRPr lang="fr-CH" noProof="0" dirty="0"/>
          </a:p>
        </p:txBody>
      </p:sp>
      <p:sp>
        <p:nvSpPr>
          <p:cNvPr id="6" name="Foliennummernplatzhalter 6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8352000" y="6660000"/>
            <a:ext cx="504000" cy="12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kumimoji="0" lang="de-CH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CH" dirty="0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0673"/>
            <a:ext cx="2448272" cy="107794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908" y="836712"/>
            <a:ext cx="3284364" cy="26792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85" r:id="rId2"/>
    <p:sldLayoutId id="2147483686" r:id="rId3"/>
    <p:sldLayoutId id="2147483700" r:id="rId4"/>
    <p:sldLayoutId id="2147483701" r:id="rId5"/>
    <p:sldLayoutId id="2147483702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lang="de-CH" sz="2400" b="1" i="0">
          <a:solidFill>
            <a:srgbClr val="3C6380"/>
          </a:solidFill>
          <a:latin typeface="Arial"/>
          <a:ea typeface="+mj-ea"/>
          <a:cs typeface="Arial"/>
        </a:defRPr>
      </a:lvl1pPr>
      <a:lvl2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pitchFamily="-123" charset="0"/>
          <a:ea typeface="ＭＳ Ｐゴシック" pitchFamily="-123" charset="-128"/>
          <a:cs typeface="ＭＳ Ｐゴシック" pitchFamily="-123" charset="-128"/>
        </a:defRPr>
      </a:lvl2pPr>
      <a:lvl3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pitchFamily="-123" charset="0"/>
          <a:ea typeface="ＭＳ Ｐゴシック" pitchFamily="-123" charset="-128"/>
          <a:cs typeface="ＭＳ Ｐゴシック" pitchFamily="-123" charset="-128"/>
        </a:defRPr>
      </a:lvl3pPr>
      <a:lvl4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pitchFamily="-123" charset="0"/>
          <a:ea typeface="ＭＳ Ｐゴシック" pitchFamily="-123" charset="-128"/>
          <a:cs typeface="ＭＳ Ｐゴシック" pitchFamily="-123" charset="-128"/>
        </a:defRPr>
      </a:lvl4pPr>
      <a:lvl5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pitchFamily="-123" charset="0"/>
          <a:ea typeface="ＭＳ Ｐゴシック" pitchFamily="-123" charset="-128"/>
          <a:cs typeface="ＭＳ Ｐゴシック" pitchFamily="-123" charset="-128"/>
        </a:defRPr>
      </a:lvl5pPr>
      <a:lvl6pPr marL="4572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Frutiger 45 Light" pitchFamily="34" charset="-128"/>
        </a:defRPr>
      </a:lvl6pPr>
      <a:lvl7pPr marL="9144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Frutiger 45 Light" pitchFamily="34" charset="-128"/>
        </a:defRPr>
      </a:lvl7pPr>
      <a:lvl8pPr marL="13716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Frutiger 45 Light" pitchFamily="34" charset="-128"/>
        </a:defRPr>
      </a:lvl8pPr>
      <a:lvl9pPr marL="18288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Frutiger 45 Light" pitchFamily="34" charset="-128"/>
        </a:defRPr>
      </a:lvl9pPr>
    </p:titleStyle>
    <p:bodyStyle>
      <a:lvl1pPr marL="342900" indent="-342900" algn="l" rtl="0" eaLnBrk="1" fontAlgn="base" hangingPunct="1">
        <a:lnSpc>
          <a:spcPct val="95000"/>
        </a:lnSpc>
        <a:spcBef>
          <a:spcPct val="0"/>
        </a:spcBef>
        <a:spcAft>
          <a:spcPct val="40000"/>
        </a:spcAft>
        <a:buFont typeface="Frutiger 45 Light" charset="0"/>
        <a:defRPr sz="2100">
          <a:solidFill>
            <a:srgbClr val="000000"/>
          </a:solidFill>
          <a:latin typeface="Arial" pitchFamily="-123" charset="0"/>
          <a:ea typeface="+mn-ea"/>
          <a:cs typeface="+mn-cs"/>
        </a:defRPr>
      </a:lvl1pPr>
      <a:lvl2pPr marL="266700" indent="-265113" algn="l" rtl="0" eaLnBrk="1" fontAlgn="base" hangingPunct="1">
        <a:lnSpc>
          <a:spcPct val="95000"/>
        </a:lnSpc>
        <a:spcBef>
          <a:spcPct val="0"/>
        </a:spcBef>
        <a:spcAft>
          <a:spcPct val="40000"/>
        </a:spcAft>
        <a:buFont typeface="Frutiger 45 Light" charset="0"/>
        <a:buChar char="–"/>
        <a:defRPr sz="2100">
          <a:solidFill>
            <a:srgbClr val="000000"/>
          </a:solidFill>
          <a:latin typeface="Arial" pitchFamily="-123" charset="0"/>
          <a:ea typeface="+mn-ea"/>
        </a:defRPr>
      </a:lvl2pPr>
      <a:lvl3pPr marL="533400" indent="-265113" algn="l" rtl="0" eaLnBrk="1" fontAlgn="base" hangingPunct="1">
        <a:lnSpc>
          <a:spcPct val="95000"/>
        </a:lnSpc>
        <a:spcBef>
          <a:spcPct val="0"/>
        </a:spcBef>
        <a:spcAft>
          <a:spcPct val="40000"/>
        </a:spcAft>
        <a:buFont typeface="Frutiger 45 Light" charset="0"/>
        <a:buChar char="–"/>
        <a:defRPr sz="2100">
          <a:solidFill>
            <a:srgbClr val="000000"/>
          </a:solidFill>
          <a:latin typeface="Arial" pitchFamily="-123" charset="0"/>
          <a:ea typeface="+mn-ea"/>
        </a:defRPr>
      </a:lvl3pPr>
      <a:lvl4pPr marL="815975" indent="-280988" algn="l" rtl="0" eaLnBrk="1" fontAlgn="base" hangingPunct="1">
        <a:lnSpc>
          <a:spcPct val="95000"/>
        </a:lnSpc>
        <a:spcBef>
          <a:spcPct val="0"/>
        </a:spcBef>
        <a:spcAft>
          <a:spcPct val="40000"/>
        </a:spcAft>
        <a:buFont typeface="Frutiger 45 Light" charset="0"/>
        <a:buChar char="–"/>
        <a:defRPr sz="2100">
          <a:solidFill>
            <a:srgbClr val="000000"/>
          </a:solidFill>
          <a:latin typeface="Arial" pitchFamily="-123" charset="0"/>
          <a:ea typeface="+mn-ea"/>
        </a:defRPr>
      </a:lvl4pPr>
      <a:lvl5pPr marL="1074738" indent="-257175" algn="l" rtl="0" eaLnBrk="1" fontAlgn="base" hangingPunct="1">
        <a:lnSpc>
          <a:spcPct val="95000"/>
        </a:lnSpc>
        <a:spcBef>
          <a:spcPct val="0"/>
        </a:spcBef>
        <a:spcAft>
          <a:spcPct val="40000"/>
        </a:spcAft>
        <a:buFont typeface="Frutiger 45 Light" charset="0"/>
        <a:buChar char="–"/>
        <a:defRPr sz="2100">
          <a:solidFill>
            <a:srgbClr val="000000"/>
          </a:solidFill>
          <a:latin typeface="Arial" pitchFamily="-123" charset="0"/>
          <a:ea typeface="+mn-ea"/>
        </a:defRPr>
      </a:lvl5pPr>
      <a:lvl6pPr marL="1531938" indent="-257175" algn="l" rtl="0" eaLnBrk="1" fontAlgn="base" hangingPunct="1">
        <a:lnSpc>
          <a:spcPct val="95000"/>
        </a:lnSpc>
        <a:spcBef>
          <a:spcPct val="0"/>
        </a:spcBef>
        <a:spcAft>
          <a:spcPct val="40000"/>
        </a:spcAft>
        <a:buFont typeface="Frutiger 45 Light" pitchFamily="34" charset="-128"/>
        <a:buChar char="–"/>
        <a:defRPr sz="2100">
          <a:solidFill>
            <a:srgbClr val="000000"/>
          </a:solidFill>
          <a:latin typeface="+mn-lt"/>
        </a:defRPr>
      </a:lvl6pPr>
      <a:lvl7pPr marL="1989138" indent="-257175" algn="l" rtl="0" eaLnBrk="1" fontAlgn="base" hangingPunct="1">
        <a:lnSpc>
          <a:spcPct val="95000"/>
        </a:lnSpc>
        <a:spcBef>
          <a:spcPct val="0"/>
        </a:spcBef>
        <a:spcAft>
          <a:spcPct val="40000"/>
        </a:spcAft>
        <a:buFont typeface="Frutiger 45 Light" pitchFamily="34" charset="-128"/>
        <a:buChar char="–"/>
        <a:defRPr sz="2100">
          <a:solidFill>
            <a:srgbClr val="000000"/>
          </a:solidFill>
          <a:latin typeface="+mn-lt"/>
        </a:defRPr>
      </a:lvl7pPr>
      <a:lvl8pPr marL="2446338" indent="-257175" algn="l" rtl="0" eaLnBrk="1" fontAlgn="base" hangingPunct="1">
        <a:lnSpc>
          <a:spcPct val="95000"/>
        </a:lnSpc>
        <a:spcBef>
          <a:spcPct val="0"/>
        </a:spcBef>
        <a:spcAft>
          <a:spcPct val="40000"/>
        </a:spcAft>
        <a:buFont typeface="Frutiger 45 Light" pitchFamily="34" charset="-128"/>
        <a:buChar char="–"/>
        <a:defRPr sz="2100">
          <a:solidFill>
            <a:srgbClr val="000000"/>
          </a:solidFill>
          <a:latin typeface="+mn-lt"/>
        </a:defRPr>
      </a:lvl8pPr>
      <a:lvl9pPr marL="2903538" indent="-257175" algn="l" rtl="0" eaLnBrk="1" fontAlgn="base" hangingPunct="1">
        <a:lnSpc>
          <a:spcPct val="95000"/>
        </a:lnSpc>
        <a:spcBef>
          <a:spcPct val="0"/>
        </a:spcBef>
        <a:spcAft>
          <a:spcPct val="40000"/>
        </a:spcAft>
        <a:buFont typeface="Frutiger 45 Light" pitchFamily="34" charset="-128"/>
        <a:buChar char="–"/>
        <a:defRPr sz="2100">
          <a:solidFill>
            <a:srgbClr val="000000"/>
          </a:solidFill>
          <a:latin typeface="+mn-lt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ldwetlandsday.org/" TargetMode="Externa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ramsar@ramsar.org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pub.iges.or.jp/modules/envirolib/upload/1565/attach/09_chapter7.pdf" TargetMode="External"/><Relationship Id="rId13" Type="http://schemas.openxmlformats.org/officeDocument/2006/relationships/hyperlink" Target="http://dx.doi.org/10.1071/MF14173" TargetMode="External"/><Relationship Id="rId18" Type="http://schemas.openxmlformats.org/officeDocument/2006/relationships/hyperlink" Target="http://explorer.sustainia.me/cities/planning-for-smaller-co2-and-water-footprints" TargetMode="External"/><Relationship Id="rId3" Type="http://schemas.openxmlformats.org/officeDocument/2006/relationships/hyperlink" Target="http://www.un.org/en/development/desa/population/publications/pdf/urbanization/the_worlds_cities_in_2016_data_booklet.pdf" TargetMode="External"/><Relationship Id="rId7" Type="http://schemas.openxmlformats.org/officeDocument/2006/relationships/hyperlink" Target="http://www.wbcsd.org/Pages/EDocument/EDocumentDetails.aspx?ID=137" TargetMode="External"/><Relationship Id="rId12" Type="http://schemas.openxmlformats.org/officeDocument/2006/relationships/hyperlink" Target="http://www.fao.org/cofi/29401-083ff934c3ccfd8576005d8d0c19b04d6.pdf" TargetMode="External"/><Relationship Id="rId17" Type="http://schemas.openxmlformats.org/officeDocument/2006/relationships/hyperlink" Target="https://cdkn.org/project/carbon-and-water-footprint-assessments-andean-cities-phase-2/?loclang=en_gb" TargetMode="External"/><Relationship Id="rId2" Type="http://schemas.openxmlformats.org/officeDocument/2006/relationships/hyperlink" Target="https://esa.un.org/unpd/wup/Publications/Files/WUP2014-Report.pdf" TargetMode="External"/><Relationship Id="rId16" Type="http://schemas.openxmlformats.org/officeDocument/2006/relationships/hyperlink" Target="https://www.worldfishcenter.org/content/integrating-fisheries-management-and-wetland-conservation-stung-treng-ramsar-site-cambodia" TargetMode="External"/><Relationship Id="rId20" Type="http://schemas.openxmlformats.org/officeDocument/2006/relationships/hyperlink" Target="https://www.egbar.org/wetlands-cleanu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lloyds.com/~/media/files/lloyds/corporate%20responsibility/ltrf/coastal_wetlands_and_flood_damage_reduction.pdf?id=10.7291/V93X84KH" TargetMode="External"/><Relationship Id="rId11" Type="http://schemas.openxmlformats.org/officeDocument/2006/relationships/hyperlink" Target="http://mirror.unhabitat.org/downloads/docs/ExpertWorkshopWetlands.pdf" TargetMode="External"/><Relationship Id="rId5" Type="http://schemas.openxmlformats.org/officeDocument/2006/relationships/hyperlink" Target="http://www.sciencedirect.com/science/article/pii/S0272771412000674" TargetMode="External"/><Relationship Id="rId15" Type="http://schemas.openxmlformats.org/officeDocument/2006/relationships/hyperlink" Target="http://www.wwt.org.uk/wetland-centres/london/" TargetMode="External"/><Relationship Id="rId10" Type="http://schemas.openxmlformats.org/officeDocument/2006/relationships/hyperlink" Target="http://www.ramsar.org/sites/default/files/bn6.pdf" TargetMode="External"/><Relationship Id="rId19" Type="http://schemas.openxmlformats.org/officeDocument/2006/relationships/hyperlink" Target="http://bolsachica.org/" TargetMode="External"/><Relationship Id="rId4" Type="http://schemas.openxmlformats.org/officeDocument/2006/relationships/hyperlink" Target="http://www.ipbes.net/sites/default/files/Metadata_UNEPWCMC_Wetland_Extent_Trend_Index.pdf" TargetMode="External"/><Relationship Id="rId9" Type="http://schemas.openxmlformats.org/officeDocument/2006/relationships/hyperlink" Target="http://epp.eurostat.ec.europa.eu/statistics_explained/index.php/Population_and_population_change_statistics" TargetMode="External"/><Relationship Id="rId14" Type="http://schemas.openxmlformats.org/officeDocument/2006/relationships/hyperlink" Target="https://www.cbd.int/doc/health/cbo-action-policy-en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ramsar.org/sites-countries/the-ramsar-sites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51520" y="188640"/>
            <a:ext cx="4608512" cy="2232248"/>
          </a:xfrm>
        </p:spPr>
        <p:txBody>
          <a:bodyPr/>
          <a:lstStyle/>
          <a:p>
            <a:r>
              <a:rPr lang="fr-CH" sz="3600" dirty="0" err="1" smtClean="0">
                <a:latin typeface="Arial" charset="0"/>
                <a:ea typeface="Arial" charset="0"/>
                <a:cs typeface="Arial" charset="0"/>
              </a:rPr>
              <a:t>Urban</a:t>
            </a:r>
            <a:r>
              <a:rPr lang="fr-CH" sz="36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fr-CH" sz="3600" dirty="0" err="1" smtClean="0">
                <a:latin typeface="Arial" charset="0"/>
                <a:ea typeface="Arial" charset="0"/>
                <a:cs typeface="Arial" charset="0"/>
              </a:rPr>
              <a:t>wetlands</a:t>
            </a:r>
            <a:r>
              <a:rPr lang="fr-CH" sz="3600" dirty="0" smtClean="0">
                <a:latin typeface="Arial" charset="0"/>
                <a:ea typeface="Arial" charset="0"/>
                <a:cs typeface="Arial" charset="0"/>
              </a:rPr>
              <a:t/>
            </a:r>
            <a:br>
              <a:rPr lang="fr-CH" sz="3600" dirty="0" smtClean="0">
                <a:latin typeface="Arial" charset="0"/>
                <a:ea typeface="Arial" charset="0"/>
                <a:cs typeface="Arial" charset="0"/>
              </a:rPr>
            </a:br>
            <a:r>
              <a:rPr lang="fr-CH" sz="3600" dirty="0" err="1" smtClean="0">
                <a:latin typeface="Arial" charset="0"/>
                <a:ea typeface="Arial" charset="0"/>
                <a:cs typeface="Arial" charset="0"/>
              </a:rPr>
              <a:t>make</a:t>
            </a:r>
            <a:r>
              <a:rPr lang="fr-CH" sz="36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fr-CH" sz="3600" dirty="0" err="1" smtClean="0">
                <a:latin typeface="Arial" charset="0"/>
                <a:ea typeface="Arial" charset="0"/>
                <a:cs typeface="Arial" charset="0"/>
              </a:rPr>
              <a:t>cities</a:t>
            </a:r>
            <a:r>
              <a:rPr lang="fr-CH" sz="36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fr-CH" sz="3600" dirty="0" err="1" smtClean="0">
                <a:latin typeface="Arial" charset="0"/>
                <a:ea typeface="Arial" charset="0"/>
                <a:cs typeface="Arial" charset="0"/>
              </a:rPr>
              <a:t>liveable</a:t>
            </a:r>
            <a:endParaRPr lang="fr-CH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  <p:custDataLst>
              <p:tags r:id="rId3"/>
            </p:custDataLst>
          </p:nvPr>
        </p:nvSpPr>
        <p:spPr>
          <a:xfrm>
            <a:off x="323528" y="6093296"/>
            <a:ext cx="3960440" cy="864096"/>
          </a:xfrm>
        </p:spPr>
        <p:txBody>
          <a:bodyPr/>
          <a:lstStyle/>
          <a:p>
            <a:r>
              <a:rPr lang="fr-CH" b="1" dirty="0" err="1" smtClean="0"/>
              <a:t>Ramsar</a:t>
            </a:r>
            <a:r>
              <a:rPr lang="fr-CH" b="1" dirty="0" smtClean="0"/>
              <a:t> Convention on </a:t>
            </a:r>
            <a:r>
              <a:rPr lang="fr-CH" b="1" dirty="0" err="1" smtClean="0"/>
              <a:t>Wetlands</a:t>
            </a:r>
            <a:endParaRPr lang="fr-CH" b="1" dirty="0" smtClean="0"/>
          </a:p>
          <a:p>
            <a:endParaRPr lang="fr-CH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050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Only 3% of water on the planet is fresh; most of this is frozen. Water is a scarce resource!</a:t>
            </a:r>
            <a:endParaRPr lang="en-US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Deep </a:t>
            </a:r>
            <a:r>
              <a:rPr lang="en-US" b="0" dirty="0"/>
              <a:t>groundwater aquifers </a:t>
            </a:r>
            <a:r>
              <a:rPr lang="en-US" b="0" dirty="0" smtClean="0"/>
              <a:t>provide half of all drinking water, including water supply to:</a:t>
            </a:r>
          </a:p>
          <a:p>
            <a:pPr lvl="2">
              <a:spcAft>
                <a:spcPts val="400"/>
              </a:spcAft>
            </a:pPr>
            <a:r>
              <a:rPr lang="en-US" sz="1400" b="0" dirty="0"/>
              <a:t>2 billion </a:t>
            </a:r>
            <a:r>
              <a:rPr lang="en-US" sz="1400" b="0" dirty="0" smtClean="0"/>
              <a:t>people in Asia</a:t>
            </a:r>
          </a:p>
          <a:p>
            <a:pPr lvl="2">
              <a:spcAft>
                <a:spcPts val="400"/>
              </a:spcAft>
            </a:pPr>
            <a:r>
              <a:rPr lang="en-US" sz="1400" b="0" dirty="0" smtClean="0"/>
              <a:t>380 </a:t>
            </a:r>
            <a:r>
              <a:rPr lang="en-US" sz="1400" b="0" dirty="0"/>
              <a:t>million </a:t>
            </a:r>
            <a:r>
              <a:rPr lang="en-US" sz="1400" b="0" dirty="0" smtClean="0"/>
              <a:t>people in Europe</a:t>
            </a:r>
          </a:p>
          <a:p>
            <a:pPr lvl="1">
              <a:spcAft>
                <a:spcPts val="400"/>
              </a:spcAft>
              <a:buFont typeface="Courier New" panose="02070309020205020404" pitchFamily="49" charset="0"/>
              <a:buChar char="o"/>
            </a:pPr>
            <a:endParaRPr lang="en-US" sz="4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Wetlands </a:t>
            </a:r>
            <a:r>
              <a:rPr lang="en-US" b="0" dirty="0"/>
              <a:t>on the surface filter the water that seeps into these aquifers from </a:t>
            </a:r>
            <a:r>
              <a:rPr lang="en-US" b="0" dirty="0" smtClean="0"/>
              <a:t>above, helping </a:t>
            </a:r>
            <a:r>
              <a:rPr lang="en-US" b="0" dirty="0"/>
              <a:t>to replenish </a:t>
            </a:r>
            <a:r>
              <a:rPr lang="en-US" b="0" dirty="0" smtClean="0"/>
              <a:t>the water </a:t>
            </a:r>
            <a:r>
              <a:rPr lang="en-GB" b="0" dirty="0" smtClean="0"/>
              <a:t>supply.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Urban wetlands make cities liveable by:</a:t>
            </a:r>
            <a:br>
              <a:rPr lang="en-GB" dirty="0" smtClean="0"/>
            </a:br>
            <a:r>
              <a:rPr lang="en-GB" dirty="0" smtClean="0">
                <a:solidFill>
                  <a:schemeClr val="tx1"/>
                </a:solidFill>
              </a:rPr>
              <a:t>Improving water quality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fr-CH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358" y="2597406"/>
            <a:ext cx="4405641" cy="32078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4738358" y="5904333"/>
            <a:ext cx="3024336" cy="116955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Photo: Pixabay.com</a:t>
            </a:r>
            <a:endParaRPr lang="en-US" sz="800" kern="0" dirty="0" smtClean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86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287338" y="2564904"/>
            <a:ext cx="4068638" cy="403244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Silt-rich </a:t>
            </a:r>
            <a:r>
              <a:rPr lang="en-US" b="0" dirty="0"/>
              <a:t>soil and abundant plants in </a:t>
            </a:r>
            <a:r>
              <a:rPr lang="en-US" b="0" dirty="0" smtClean="0"/>
              <a:t>wetlands act as filter for</a:t>
            </a:r>
          </a:p>
          <a:p>
            <a:pPr lvl="2">
              <a:spcAft>
                <a:spcPts val="400"/>
              </a:spcAft>
            </a:pPr>
            <a:r>
              <a:rPr lang="en-US" sz="1400" b="0" dirty="0" smtClean="0"/>
              <a:t>Harmful toxins, </a:t>
            </a:r>
          </a:p>
          <a:p>
            <a:pPr lvl="2">
              <a:spcAft>
                <a:spcPts val="400"/>
              </a:spcAft>
            </a:pPr>
            <a:r>
              <a:rPr lang="en-US" sz="1400" b="0" dirty="0" smtClean="0"/>
              <a:t>Agricultural </a:t>
            </a:r>
            <a:r>
              <a:rPr lang="en-US" sz="1400" b="0" dirty="0"/>
              <a:t>pesticides and </a:t>
            </a:r>
            <a:endParaRPr lang="en-US" sz="1400" b="0" dirty="0" smtClean="0"/>
          </a:p>
          <a:p>
            <a:pPr lvl="2">
              <a:spcAft>
                <a:spcPts val="400"/>
              </a:spcAft>
            </a:pPr>
            <a:r>
              <a:rPr lang="en-US" sz="1400" b="0" dirty="0" smtClean="0"/>
              <a:t>Industrial waste 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en-US" sz="2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Urban </a:t>
            </a:r>
            <a:r>
              <a:rPr lang="en-US" b="0" dirty="0"/>
              <a:t>wetlands </a:t>
            </a:r>
            <a:r>
              <a:rPr lang="en-US" b="0" dirty="0" smtClean="0"/>
              <a:t>can also treat sewage cost-effectively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Example: </a:t>
            </a:r>
            <a:r>
              <a:rPr lang="en-GB" b="0" dirty="0" err="1" smtClean="0"/>
              <a:t>Nakivubo</a:t>
            </a:r>
            <a:r>
              <a:rPr lang="en-GB" b="0" dirty="0" smtClean="0"/>
              <a:t> Swamp, Kampala, Uganda</a:t>
            </a:r>
          </a:p>
          <a:p>
            <a:pPr lvl="2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b="0" dirty="0"/>
              <a:t>550 </a:t>
            </a:r>
            <a:r>
              <a:rPr lang="en-US" sz="1400" b="0" dirty="0" smtClean="0"/>
              <a:t>hectare urban wetland stretching from city’s industrial center to Lake Victoria</a:t>
            </a:r>
          </a:p>
          <a:p>
            <a:pPr lvl="2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sz="1400" dirty="0" smtClean="0"/>
              <a:t>Filters water and reduces contaminants </a:t>
            </a:r>
            <a:endParaRPr lang="en-US" sz="1400" b="0" dirty="0" smtClean="0"/>
          </a:p>
          <a:p>
            <a:pPr lvl="2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b="0" dirty="0" smtClean="0"/>
              <a:t>Water </a:t>
            </a:r>
            <a:r>
              <a:rPr lang="en-US" sz="1400" b="0" dirty="0"/>
              <a:t>treatment </a:t>
            </a:r>
            <a:r>
              <a:rPr lang="en-US" sz="1400" b="0" dirty="0" smtClean="0"/>
              <a:t>worth $US2 </a:t>
            </a:r>
            <a:r>
              <a:rPr lang="en-US" sz="1400" b="0" dirty="0"/>
              <a:t>million per </a:t>
            </a:r>
            <a:r>
              <a:rPr lang="en-US" sz="1400" b="0" dirty="0" smtClean="0"/>
              <a:t>year</a:t>
            </a:r>
            <a:endParaRPr lang="en-US" sz="1400" b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Urban wetlands make cities liveable by:</a:t>
            </a:r>
            <a:br>
              <a:rPr lang="en-GB" dirty="0" smtClean="0"/>
            </a:br>
            <a:r>
              <a:rPr lang="en-GB" dirty="0" smtClean="0">
                <a:solidFill>
                  <a:schemeClr val="tx1"/>
                </a:solidFill>
              </a:rPr>
              <a:t>Filtering and treating waste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fr-CH" dirty="0"/>
          </a:p>
        </p:txBody>
      </p:sp>
      <p:sp>
        <p:nvSpPr>
          <p:cNvPr id="7" name="TextBox 6"/>
          <p:cNvSpPr txBox="1"/>
          <p:nvPr/>
        </p:nvSpPr>
        <p:spPr bwMode="auto">
          <a:xfrm>
            <a:off x="4744672" y="4792796"/>
            <a:ext cx="3495280" cy="2923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Wetland water treatment pond in </a:t>
            </a:r>
            <a:r>
              <a:rPr lang="en-GB" sz="1200" kern="0" dirty="0" err="1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Melitopol,Ukraine</a:t>
            </a: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Photo: Wikimedia Commons</a:t>
            </a:r>
            <a:endParaRPr lang="en-US" sz="800" kern="0" dirty="0" smtClean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672" y="2597499"/>
            <a:ext cx="4399328" cy="205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40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Urban wetlands make cities liveable by:</a:t>
            </a:r>
            <a:br>
              <a:rPr lang="en-GB" dirty="0" smtClean="0"/>
            </a:br>
            <a:r>
              <a:rPr lang="en-GB" dirty="0" smtClean="0">
                <a:solidFill>
                  <a:schemeClr val="tx1"/>
                </a:solidFill>
              </a:rPr>
              <a:t>Improving local air quality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287338" y="2564904"/>
            <a:ext cx="4140646" cy="367240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0" dirty="0"/>
              <a:t>Wetlands radiate moist air thanks to their high water levels and lush plant life. </a:t>
            </a:r>
            <a:endParaRPr lang="en-US" b="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 smtClean="0"/>
              <a:t>They naturally cool </a:t>
            </a:r>
            <a:r>
              <a:rPr lang="en-US" b="0" dirty="0"/>
              <a:t>the air in the local </a:t>
            </a:r>
            <a:r>
              <a:rPr lang="en-US" b="0" dirty="0" smtClean="0"/>
              <a:t>surroundings.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 smtClean="0"/>
              <a:t>Offer relief </a:t>
            </a:r>
            <a:r>
              <a:rPr lang="en-US" b="0" dirty="0"/>
              <a:t>in both tropical cities and in climates where the air is extremely dry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fr-CH" dirty="0"/>
          </a:p>
        </p:txBody>
      </p:sp>
      <p:pic>
        <p:nvPicPr>
          <p:cNvPr id="4098" name="Picture 2" descr="C:\Users\Admin\Downloads\Urban wetlands\Urban_Landscape_-_WWT_London_Wetland_Centre_-_geograph.org.uk_-_14448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195" y="2605844"/>
            <a:ext cx="4499992" cy="327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 bwMode="auto">
          <a:xfrm>
            <a:off x="4644008" y="6016932"/>
            <a:ext cx="3888432" cy="2923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Restored wetland landscape at London Wetland Centre</a:t>
            </a:r>
          </a:p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Photo: Wikimedia Commons</a:t>
            </a:r>
          </a:p>
        </p:txBody>
      </p:sp>
    </p:spTree>
    <p:extLst>
      <p:ext uri="{BB962C8B-B14F-4D97-AF65-F5344CB8AC3E}">
        <p14:creationId xmlns:p14="http://schemas.microsoft.com/office/powerpoint/2010/main" val="252986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Urban wetlands offer stressed city dwellers the chance </a:t>
            </a:r>
            <a:r>
              <a:rPr lang="en-US" b="0" dirty="0"/>
              <a:t>to decompress </a:t>
            </a:r>
            <a:r>
              <a:rPr lang="en-US" b="0" dirty="0" smtClean="0"/>
              <a:t>and encounter diverse plant </a:t>
            </a:r>
            <a:r>
              <a:rPr lang="en-US" b="0" dirty="0"/>
              <a:t>and animal life. </a:t>
            </a:r>
            <a:endParaRPr lang="en-US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Studies confirm that interacting </a:t>
            </a:r>
            <a:r>
              <a:rPr lang="en-US" b="0" dirty="0"/>
              <a:t>with nature </a:t>
            </a:r>
            <a:r>
              <a:rPr lang="en-US" b="0" dirty="0" smtClean="0"/>
              <a:t>improves </a:t>
            </a:r>
            <a:r>
              <a:rPr lang="en-US" b="0" dirty="0"/>
              <a:t>our health</a:t>
            </a:r>
            <a:r>
              <a:rPr lang="en-US" b="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Example: Huangshan </a:t>
            </a:r>
            <a:r>
              <a:rPr lang="en-US" b="0" dirty="0"/>
              <a:t>City, </a:t>
            </a:r>
            <a:r>
              <a:rPr lang="en-US" b="0" dirty="0" smtClean="0"/>
              <a:t>China; city of 1.4 million people</a:t>
            </a:r>
          </a:p>
          <a:p>
            <a:pPr lvl="2">
              <a:spcAft>
                <a:spcPts val="400"/>
              </a:spcAft>
            </a:pPr>
            <a:r>
              <a:rPr lang="en-US" sz="1400" b="0" dirty="0" smtClean="0"/>
              <a:t>7.5km bank </a:t>
            </a:r>
            <a:r>
              <a:rPr lang="en-US" sz="1400" dirty="0"/>
              <a:t>of </a:t>
            </a:r>
            <a:r>
              <a:rPr lang="en-US" sz="1400" dirty="0" smtClean="0"/>
              <a:t>the </a:t>
            </a:r>
            <a:r>
              <a:rPr lang="en-US" sz="1400" dirty="0" err="1" smtClean="0"/>
              <a:t>Xin’an</a:t>
            </a:r>
            <a:r>
              <a:rPr lang="en-US" sz="1400" dirty="0" smtClean="0"/>
              <a:t> River </a:t>
            </a:r>
            <a:r>
              <a:rPr lang="en-US" sz="1400" b="0" dirty="0" smtClean="0"/>
              <a:t>in city center restored to </a:t>
            </a:r>
            <a:r>
              <a:rPr lang="en-US" sz="1400" b="0" dirty="0"/>
              <a:t>natural </a:t>
            </a:r>
            <a:r>
              <a:rPr lang="en-US" sz="1400" b="0" dirty="0" smtClean="0"/>
              <a:t>wetland</a:t>
            </a:r>
          </a:p>
          <a:p>
            <a:pPr lvl="2">
              <a:spcAft>
                <a:spcPts val="400"/>
              </a:spcAft>
            </a:pPr>
            <a:r>
              <a:rPr lang="en-US" sz="1400" b="0" dirty="0" smtClean="0"/>
              <a:t>Provides natural </a:t>
            </a:r>
            <a:r>
              <a:rPr lang="en-US" sz="1400" b="0" dirty="0"/>
              <a:t>flood control </a:t>
            </a:r>
            <a:r>
              <a:rPr lang="en-US" sz="1400" b="0" dirty="0" smtClean="0"/>
              <a:t>plus</a:t>
            </a:r>
          </a:p>
          <a:p>
            <a:pPr lvl="2">
              <a:spcAft>
                <a:spcPts val="400"/>
              </a:spcAft>
            </a:pPr>
            <a:r>
              <a:rPr lang="en-US" sz="1400" b="0" dirty="0" smtClean="0"/>
              <a:t>New </a:t>
            </a:r>
            <a:r>
              <a:rPr lang="en-US" sz="1400" b="0" dirty="0"/>
              <a:t>green belt </a:t>
            </a:r>
            <a:r>
              <a:rPr lang="en-US" sz="1400" b="0" dirty="0" smtClean="0"/>
              <a:t>with park</a:t>
            </a:r>
            <a:r>
              <a:rPr lang="en-US" sz="1400" b="0" dirty="0"/>
              <a:t>, botanical gardens and </a:t>
            </a:r>
            <a:r>
              <a:rPr lang="en-US" sz="1400" b="0" dirty="0" smtClean="0"/>
              <a:t>housing</a:t>
            </a:r>
            <a:endParaRPr lang="en-US" sz="1400" b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Urban wetlands make cities liveable by:</a:t>
            </a:r>
            <a:br>
              <a:rPr lang="en-GB" dirty="0" smtClean="0"/>
            </a:br>
            <a:r>
              <a:rPr lang="en-GB" dirty="0" smtClean="0">
                <a:solidFill>
                  <a:schemeClr val="tx1"/>
                </a:solidFill>
              </a:rPr>
              <a:t>Providing green space for relaxation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fr-CH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120" y="2636912"/>
            <a:ext cx="4466880" cy="29523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4677120" y="5728900"/>
            <a:ext cx="3024336" cy="2923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Chen Bridge, Henan, China</a:t>
            </a:r>
          </a:p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Photo: Pixabay.com</a:t>
            </a:r>
            <a:endParaRPr lang="en-US" sz="800" kern="0" dirty="0" smtClean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86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Urban wetlands make cities liveable by:</a:t>
            </a:r>
            <a:br>
              <a:rPr lang="en-GB" dirty="0" smtClean="0"/>
            </a:br>
            <a:r>
              <a:rPr lang="en-GB" dirty="0" smtClean="0">
                <a:solidFill>
                  <a:schemeClr val="tx1"/>
                </a:solidFill>
              </a:rPr>
              <a:t>Providing jobs to local residents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323528" y="2564904"/>
            <a:ext cx="4608512" cy="367240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0" dirty="0"/>
              <a:t>Many types of fish spawn and breed in wetlands, making them popular fishing grounds. </a:t>
            </a:r>
            <a:endParaRPr lang="en-US" b="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400" b="0" dirty="0"/>
              <a:t>660 million </a:t>
            </a:r>
            <a:r>
              <a:rPr lang="en-US" sz="1400" b="0" dirty="0" smtClean="0"/>
              <a:t>people depend </a:t>
            </a:r>
            <a:r>
              <a:rPr lang="en-US" sz="1400" b="0" dirty="0"/>
              <a:t>on fishing and aquaculture for their </a:t>
            </a:r>
            <a:r>
              <a:rPr lang="en-US" sz="1400" b="0" dirty="0" smtClean="0"/>
              <a:t>livelihoods worldwide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 smtClean="0"/>
              <a:t>Wetlands produce valuable goods to gather and process, often benefiting the poor.</a:t>
            </a:r>
          </a:p>
          <a:p>
            <a:pPr lvl="1"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1400" b="0" dirty="0" smtClean="0"/>
              <a:t>Reeds </a:t>
            </a:r>
            <a:r>
              <a:rPr lang="en-US" sz="1400" b="0" dirty="0"/>
              <a:t>and grasses for </a:t>
            </a:r>
            <a:r>
              <a:rPr lang="en-US" sz="1400" b="0" dirty="0" smtClean="0"/>
              <a:t>weaving</a:t>
            </a:r>
          </a:p>
          <a:p>
            <a:pPr lvl="1"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GB" sz="1400" b="0" dirty="0" smtClean="0"/>
              <a:t>Wood for building</a:t>
            </a:r>
            <a:endParaRPr lang="en-US" sz="1400" b="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400" b="0" dirty="0" smtClean="0"/>
              <a:t>Medicinal </a:t>
            </a:r>
            <a:r>
              <a:rPr lang="en-US" sz="1400" b="0" dirty="0"/>
              <a:t>plants and </a:t>
            </a:r>
            <a:r>
              <a:rPr lang="en-US" sz="1400" b="0" dirty="0" smtClean="0"/>
              <a:t>fruits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 smtClean="0"/>
              <a:t>Wetlands attract </a:t>
            </a:r>
            <a:r>
              <a:rPr lang="en-US" b="0" dirty="0"/>
              <a:t>tourism, </a:t>
            </a:r>
            <a:r>
              <a:rPr lang="en-US" b="0" dirty="0" smtClean="0"/>
              <a:t>also a </a:t>
            </a:r>
            <a:r>
              <a:rPr lang="en-US" b="0" dirty="0"/>
              <a:t>major source of </a:t>
            </a:r>
            <a:r>
              <a:rPr lang="en-US" b="0" dirty="0" smtClean="0"/>
              <a:t>employment.</a:t>
            </a:r>
            <a:endParaRPr lang="en-US" b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fr-CH" dirty="0"/>
          </a:p>
        </p:txBody>
      </p:sp>
      <p:pic>
        <p:nvPicPr>
          <p:cNvPr id="1026" name="Picture 2" descr="D:\Vince Documents\Ramsar\Photo library\2015-04 WWD photo contest finalists\Nepal-Bikram Thap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535" y="2619259"/>
            <a:ext cx="4019465" cy="301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 bwMode="auto">
          <a:xfrm>
            <a:off x="5124535" y="5733256"/>
            <a:ext cx="3024336" cy="2923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Wetland fisherman, Nepal</a:t>
            </a:r>
          </a:p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Photo: </a:t>
            </a:r>
            <a:r>
              <a:rPr lang="en-GB" sz="800" kern="0" dirty="0" err="1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Ramsar</a:t>
            </a: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Convention, WWD Photo Contest</a:t>
            </a:r>
            <a:endParaRPr lang="en-US" sz="800" kern="0" dirty="0" smtClean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86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1628800"/>
            <a:ext cx="6624260" cy="701731"/>
          </a:xfrm>
        </p:spPr>
        <p:txBody>
          <a:bodyPr/>
          <a:lstStyle/>
          <a:p>
            <a:r>
              <a:rPr lang="en-GB" sz="2400" dirty="0" smtClean="0"/>
              <a:t>Mismanaging urban wetlands:</a:t>
            </a:r>
            <a:br>
              <a:rPr lang="en-GB" sz="2400" dirty="0" smtClean="0"/>
            </a:br>
            <a:r>
              <a:rPr lang="en-GB" sz="2400" dirty="0" smtClean="0">
                <a:solidFill>
                  <a:schemeClr val="tx1"/>
                </a:solidFill>
              </a:rPr>
              <a:t>Makes cities prone to disasters</a:t>
            </a:r>
            <a:endParaRPr lang="en-US" sz="2400" u="sng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2604045"/>
            <a:ext cx="4038600" cy="3705275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/>
              <a:t>At least 64% of wetlands have disappeared since 1900.</a:t>
            </a:r>
          </a:p>
          <a:p>
            <a:r>
              <a:rPr lang="en-GB" sz="2000" dirty="0" smtClean="0"/>
              <a:t>Canalizing rivers can make floods more powerful.</a:t>
            </a:r>
          </a:p>
          <a:p>
            <a:r>
              <a:rPr lang="en-GB" sz="2000" dirty="0" smtClean="0"/>
              <a:t>Dumping rubbish ruins natural green spaces.</a:t>
            </a:r>
          </a:p>
          <a:p>
            <a:r>
              <a:rPr lang="en-GB" sz="2000" dirty="0" smtClean="0"/>
              <a:t>Clearing mangroves and mining coral reefs can expose city coastlines to storms.</a:t>
            </a:r>
          </a:p>
          <a:p>
            <a:r>
              <a:rPr lang="en-GB" sz="2000" dirty="0" smtClean="0"/>
              <a:t>Burning or draining peatlands releases CO2.</a:t>
            </a:r>
          </a:p>
          <a:p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496" y="2636912"/>
            <a:ext cx="4536504" cy="3240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4644008" y="5949280"/>
            <a:ext cx="3024336" cy="2923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Los Angeles River, California, USA</a:t>
            </a:r>
          </a:p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Photo: Wikipedia</a:t>
            </a:r>
            <a:endParaRPr lang="en-US" sz="800" kern="0" dirty="0" smtClean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52000" y="6660000"/>
            <a:ext cx="504000" cy="126000"/>
          </a:xfrm>
        </p:spPr>
        <p:txBody>
          <a:bodyPr/>
          <a:lstStyle/>
          <a:p>
            <a:fld id="{B47B51FC-8C3A-4BED-948A-ECD5A622411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10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Treating urban wetlands right:</a:t>
            </a:r>
            <a:br>
              <a:rPr lang="en-GB" sz="2400" dirty="0" smtClean="0"/>
            </a:br>
            <a:r>
              <a:rPr lang="en-GB" sz="2400" dirty="0" smtClean="0">
                <a:solidFill>
                  <a:schemeClr val="tx1"/>
                </a:solidFill>
              </a:rPr>
              <a:t>Integrate wetlands into policy and planning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2604045"/>
            <a:ext cx="4038600" cy="3705275"/>
          </a:xfrm>
        </p:spPr>
        <p:txBody>
          <a:bodyPr>
            <a:normAutofit lnSpcReduction="10000"/>
          </a:bodyPr>
          <a:lstStyle/>
          <a:p>
            <a:r>
              <a:rPr lang="en-GB" sz="2000" dirty="0" smtClean="0"/>
              <a:t>Plan for wetlands as a natural part of water infrastructure.</a:t>
            </a:r>
          </a:p>
          <a:p>
            <a:r>
              <a:rPr lang="en-GB" sz="2000" dirty="0" smtClean="0"/>
              <a:t>Adopt policies to limit degradation, promote efficient water use.</a:t>
            </a:r>
          </a:p>
          <a:p>
            <a:r>
              <a:rPr lang="en-GB" sz="2000" dirty="0" smtClean="0"/>
              <a:t>Example: Accra, Ghana</a:t>
            </a:r>
          </a:p>
          <a:p>
            <a:pPr lvl="2"/>
            <a:r>
              <a:rPr lang="en-GB" sz="1400" dirty="0" smtClean="0"/>
              <a:t>Fast growth threatening local wetlands</a:t>
            </a:r>
          </a:p>
          <a:p>
            <a:pPr lvl="2"/>
            <a:r>
              <a:rPr lang="en-GB" sz="1400" dirty="0" smtClean="0"/>
              <a:t>City responded with integrated measures</a:t>
            </a:r>
          </a:p>
          <a:p>
            <a:pPr lvl="3"/>
            <a:r>
              <a:rPr lang="en-GB" sz="1200" dirty="0" smtClean="0"/>
              <a:t>Enforcing building regulations</a:t>
            </a:r>
          </a:p>
          <a:p>
            <a:pPr lvl="3"/>
            <a:r>
              <a:rPr lang="en-GB" sz="1200" dirty="0" smtClean="0"/>
              <a:t>Creating green belts to control sprawl</a:t>
            </a:r>
          </a:p>
          <a:p>
            <a:pPr lvl="3"/>
            <a:r>
              <a:rPr lang="en-GB" sz="1200" dirty="0" smtClean="0"/>
              <a:t>Education programs for local residents</a:t>
            </a:r>
          </a:p>
          <a:p>
            <a:pPr lvl="3"/>
            <a:r>
              <a:rPr lang="en-GB" sz="1200" dirty="0" smtClean="0"/>
              <a:t>Designating two local wetlands as </a:t>
            </a:r>
            <a:r>
              <a:rPr lang="en-GB" sz="1200" dirty="0" err="1" smtClean="0"/>
              <a:t>Ramsar</a:t>
            </a:r>
            <a:r>
              <a:rPr lang="en-GB" sz="1200" dirty="0" smtClean="0"/>
              <a:t> Sites</a:t>
            </a:r>
          </a:p>
          <a:p>
            <a:endParaRPr lang="en-GB" sz="2000" dirty="0" smtClean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52000" y="6660000"/>
            <a:ext cx="504000" cy="126000"/>
          </a:xfrm>
        </p:spPr>
        <p:txBody>
          <a:bodyPr/>
          <a:lstStyle/>
          <a:p>
            <a:fld id="{B47B51FC-8C3A-4BED-948A-ECD5A6224112}" type="slidenum">
              <a:rPr lang="en-US" smtClean="0"/>
              <a:t>16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 bwMode="auto">
          <a:xfrm>
            <a:off x="4490922" y="6304964"/>
            <a:ext cx="3888432" cy="2923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1200" kern="0" dirty="0" err="1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Sakumono</a:t>
            </a: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Lagoon </a:t>
            </a:r>
            <a:r>
              <a:rPr lang="en-GB" sz="1200" kern="0" dirty="0" err="1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Ramsar</a:t>
            </a: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Site in greater Accra, Ghana</a:t>
            </a:r>
          </a:p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Photo: Wikimedia Commons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922" y="2636869"/>
            <a:ext cx="4656230" cy="356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14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Treating urban wetlands right:</a:t>
            </a:r>
            <a:br>
              <a:rPr lang="en-GB" sz="2400" dirty="0" smtClean="0"/>
            </a:br>
            <a:r>
              <a:rPr lang="en-GB" sz="2400" dirty="0" smtClean="0">
                <a:solidFill>
                  <a:schemeClr val="tx1"/>
                </a:solidFill>
              </a:rPr>
              <a:t>Preserve and restore urban wetlands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2604045"/>
            <a:ext cx="4042792" cy="3705275"/>
          </a:xfrm>
        </p:spPr>
        <p:txBody>
          <a:bodyPr>
            <a:normAutofit lnSpcReduction="10000"/>
          </a:bodyPr>
          <a:lstStyle/>
          <a:p>
            <a:r>
              <a:rPr lang="en-GB" sz="2000" dirty="0" smtClean="0"/>
              <a:t>Many cities are located in coastal areas and river floodplains where wetlands were once widespread.</a:t>
            </a:r>
          </a:p>
          <a:p>
            <a:r>
              <a:rPr lang="en-GB" sz="2000" dirty="0" smtClean="0"/>
              <a:t>Actively restore wetlands – </a:t>
            </a:r>
            <a:br>
              <a:rPr lang="en-GB" sz="2000" dirty="0" smtClean="0"/>
            </a:br>
            <a:r>
              <a:rPr lang="en-GB" sz="2000" dirty="0" smtClean="0"/>
              <a:t>and their benefits. </a:t>
            </a:r>
            <a:endParaRPr lang="en-GB" sz="2000" dirty="0"/>
          </a:p>
          <a:p>
            <a:r>
              <a:rPr lang="en-GB" sz="2000" dirty="0" smtClean="0"/>
              <a:t>Example: London Wetland Centre</a:t>
            </a:r>
          </a:p>
          <a:p>
            <a:pPr lvl="2"/>
            <a:r>
              <a:rPr lang="en-GB" sz="1400" dirty="0" smtClean="0"/>
              <a:t>40-hectare restored wetland on site of four old water reservoirs</a:t>
            </a:r>
          </a:p>
          <a:p>
            <a:pPr lvl="2"/>
            <a:r>
              <a:rPr lang="en-GB" sz="1400" dirty="0" smtClean="0"/>
              <a:t>Now home to wide range of wildlife including 180 bird species </a:t>
            </a:r>
          </a:p>
          <a:p>
            <a:pPr lvl="2"/>
            <a:r>
              <a:rPr lang="en-GB" sz="1400" dirty="0" smtClean="0"/>
              <a:t>Visitor Centre for wetland education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4337788" y="5949280"/>
            <a:ext cx="3916632" cy="2923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Grey heron at London Wetland Centre</a:t>
            </a:r>
          </a:p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Photo: Wikimedia Commons</a:t>
            </a: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52000" y="6660000"/>
            <a:ext cx="504000" cy="126000"/>
          </a:xfrm>
        </p:spPr>
        <p:txBody>
          <a:bodyPr/>
          <a:lstStyle/>
          <a:p>
            <a:fld id="{B47B51FC-8C3A-4BED-948A-ECD5A6224112}" type="slidenum">
              <a:rPr lang="en-US" smtClean="0"/>
              <a:t>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788" y="2420888"/>
            <a:ext cx="4577928" cy="34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1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Treating urban wetlands right:</a:t>
            </a:r>
            <a:br>
              <a:rPr lang="en-GB" sz="2400" dirty="0" smtClean="0"/>
            </a:br>
            <a:r>
              <a:rPr lang="en-GB" sz="2400" dirty="0" smtClean="0">
                <a:solidFill>
                  <a:schemeClr val="tx1"/>
                </a:solidFill>
              </a:rPr>
              <a:t>Involve local residents in planning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2564904"/>
            <a:ext cx="4038600" cy="3705275"/>
          </a:xfrm>
        </p:spPr>
        <p:txBody>
          <a:bodyPr>
            <a:normAutofit/>
          </a:bodyPr>
          <a:lstStyle/>
          <a:p>
            <a:r>
              <a:rPr lang="en-GB" sz="2000" dirty="0" smtClean="0"/>
              <a:t>People often depend on local wetlands for their living; it’s important to understand their views and get their buy-in</a:t>
            </a:r>
          </a:p>
          <a:p>
            <a:r>
              <a:rPr lang="en-GB" sz="2000" dirty="0" smtClean="0"/>
              <a:t>Example: </a:t>
            </a:r>
            <a:r>
              <a:rPr lang="nn-NO" sz="2000" dirty="0"/>
              <a:t>Stung Treng Ramsar Site, Cambodia </a:t>
            </a:r>
            <a:endParaRPr lang="nn-NO" sz="2000" dirty="0" smtClean="0"/>
          </a:p>
          <a:p>
            <a:pPr lvl="2"/>
            <a:r>
              <a:rPr lang="nn-NO" sz="1400" dirty="0" smtClean="0"/>
              <a:t>14,600-hectare site with 21 villages and 10,000 people dependent on fishing</a:t>
            </a:r>
          </a:p>
          <a:p>
            <a:pPr lvl="2"/>
            <a:r>
              <a:rPr lang="nn-NO" sz="1400" dirty="0" smtClean="0"/>
              <a:t>Home to several endangered species</a:t>
            </a:r>
          </a:p>
          <a:p>
            <a:pPr lvl="2"/>
            <a:r>
              <a:rPr lang="nn-NO" sz="1400" dirty="0" smtClean="0"/>
              <a:t>Communities have restricted fishing in critical zones during spawning seasons, and larger fish are now returning</a:t>
            </a:r>
            <a:endParaRPr lang="en-GB" sz="1400" dirty="0" smtClean="0"/>
          </a:p>
        </p:txBody>
      </p:sp>
      <p:sp>
        <p:nvSpPr>
          <p:cNvPr id="7" name="TextBox 6"/>
          <p:cNvSpPr txBox="1"/>
          <p:nvPr/>
        </p:nvSpPr>
        <p:spPr bwMode="auto">
          <a:xfrm>
            <a:off x="4572000" y="6243351"/>
            <a:ext cx="3024336" cy="2923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Putting up sign at Stung </a:t>
            </a:r>
            <a:r>
              <a:rPr lang="en-GB" sz="1200" kern="0" dirty="0" err="1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Treng</a:t>
            </a: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GB" sz="1200" kern="0" dirty="0" err="1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Ramsar</a:t>
            </a: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Site</a:t>
            </a:r>
          </a:p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Photo: </a:t>
            </a:r>
            <a:r>
              <a:rPr lang="en-GB" sz="800" kern="0" dirty="0" err="1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Ramsar</a:t>
            </a: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Convention</a:t>
            </a: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52000" y="6660000"/>
            <a:ext cx="504000" cy="126000"/>
          </a:xfrm>
        </p:spPr>
        <p:txBody>
          <a:bodyPr/>
          <a:lstStyle/>
          <a:p>
            <a:fld id="{B47B51FC-8C3A-4BED-948A-ECD5A6224112}" type="slidenum">
              <a:rPr lang="en-US" smtClean="0"/>
              <a:t>18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134" y="2420888"/>
            <a:ext cx="4593704" cy="374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Treating urban wetlands right:</a:t>
            </a:r>
            <a:br>
              <a:rPr lang="en-GB" sz="2400" dirty="0" smtClean="0"/>
            </a:br>
            <a:r>
              <a:rPr lang="en-GB" sz="2400" dirty="0" smtClean="0">
                <a:solidFill>
                  <a:schemeClr val="tx1"/>
                </a:solidFill>
              </a:rPr>
              <a:t>Reduce water consumption and harmful run-off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2564904"/>
            <a:ext cx="4036864" cy="3705275"/>
          </a:xfrm>
        </p:spPr>
        <p:txBody>
          <a:bodyPr>
            <a:normAutofit/>
          </a:bodyPr>
          <a:lstStyle/>
          <a:p>
            <a:r>
              <a:rPr lang="en-GB" sz="2000" dirty="0" smtClean="0"/>
              <a:t>As individuals avoid toxic materials that drain into wetlands </a:t>
            </a:r>
          </a:p>
          <a:p>
            <a:r>
              <a:rPr lang="en-GB" sz="2000" dirty="0" smtClean="0"/>
              <a:t>As cities measure, then act to reduce water consumption</a:t>
            </a:r>
          </a:p>
          <a:p>
            <a:r>
              <a:rPr lang="en-GB" sz="2000" dirty="0" smtClean="0"/>
              <a:t>Example: Quito, Ecuador</a:t>
            </a:r>
          </a:p>
          <a:p>
            <a:pPr lvl="2"/>
            <a:r>
              <a:rPr lang="en-GB" sz="1400" dirty="0" smtClean="0"/>
              <a:t>Detailed measurement  of water use in 2012-14 with Cities Footprint Project</a:t>
            </a:r>
          </a:p>
          <a:p>
            <a:pPr lvl="2"/>
            <a:r>
              <a:rPr lang="en-GB" sz="1400" dirty="0" smtClean="0"/>
              <a:t>Aim: cut water footprint by 68% by 2032</a:t>
            </a:r>
          </a:p>
          <a:p>
            <a:pPr lvl="2"/>
            <a:r>
              <a:rPr lang="en-GB" sz="1400" dirty="0" smtClean="0"/>
              <a:t>Promoting ecological toilets, water-efficient appliances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4499992" y="6270178"/>
            <a:ext cx="3099652" cy="2923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Quito, Ecuador</a:t>
            </a:r>
          </a:p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Photo: Wikimedia Commons</a:t>
            </a: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52000" y="6660000"/>
            <a:ext cx="504000" cy="126000"/>
          </a:xfrm>
        </p:spPr>
        <p:txBody>
          <a:bodyPr/>
          <a:lstStyle/>
          <a:p>
            <a:fld id="{B47B51FC-8C3A-4BED-948A-ECD5A6224112}" type="slidenum">
              <a:rPr lang="en-US" smtClean="0"/>
              <a:t>19</a:t>
            </a:fld>
            <a:endParaRPr lang="en-US" dirty="0"/>
          </a:p>
        </p:txBody>
      </p:sp>
      <p:pic>
        <p:nvPicPr>
          <p:cNvPr id="2051" name="Picture 3" descr="C:\Users\Admin\Downloads\Urban wetlands\800px-TelefériQo_views_of_mountains_and_Quito_-_Ecuador_-_South_America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622925"/>
            <a:ext cx="4644008" cy="3542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57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1628800"/>
            <a:ext cx="7488000" cy="701731"/>
          </a:xfrm>
        </p:spPr>
        <p:txBody>
          <a:bodyPr/>
          <a:lstStyle/>
          <a:p>
            <a:r>
              <a:rPr lang="en-GB" sz="2400" dirty="0" smtClean="0"/>
              <a:t>World Wetlands Day 2018 – get involved!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2132856"/>
            <a:ext cx="8147248" cy="3705275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Celebrated every 2 February to mark the adoption of the </a:t>
            </a:r>
            <a:r>
              <a:rPr lang="en-US" sz="2000" dirty="0" err="1"/>
              <a:t>Ramsar</a:t>
            </a:r>
            <a:r>
              <a:rPr lang="en-US" sz="2000" dirty="0"/>
              <a:t> </a:t>
            </a:r>
            <a:r>
              <a:rPr lang="en-US" sz="2000" dirty="0" smtClean="0"/>
              <a:t>Convention in Iran in 1971</a:t>
            </a:r>
          </a:p>
          <a:p>
            <a:pPr marL="0" indent="0">
              <a:buNone/>
            </a:pPr>
            <a:r>
              <a:rPr lang="en-GB" sz="2000" b="1" dirty="0"/>
              <a:t>W</a:t>
            </a:r>
            <a:r>
              <a:rPr lang="en-GB" sz="2000" b="1" dirty="0" smtClean="0"/>
              <a:t>etlands for a sustainable urban future, </a:t>
            </a:r>
            <a:r>
              <a:rPr lang="en-GB" sz="2000" dirty="0" smtClean="0"/>
              <a:t>the </a:t>
            </a:r>
            <a:r>
              <a:rPr lang="en-GB" sz="2000" dirty="0"/>
              <a:t>theme </a:t>
            </a:r>
            <a:r>
              <a:rPr lang="en-GB" sz="2000" dirty="0" smtClean="0"/>
              <a:t>for 2018 highlights the important role of urban wetlands in making cities liveable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b="1" dirty="0" smtClean="0"/>
              <a:t>Ways you can participate:</a:t>
            </a:r>
          </a:p>
          <a:p>
            <a:r>
              <a:rPr lang="en-US" sz="2000" dirty="0" smtClean="0"/>
              <a:t>Organize an event to educate </a:t>
            </a:r>
            <a:r>
              <a:rPr lang="en-US" sz="2000" dirty="0"/>
              <a:t>others about the importance of </a:t>
            </a:r>
            <a:r>
              <a:rPr lang="en-US" sz="2000" dirty="0" smtClean="0"/>
              <a:t>urban wetlands</a:t>
            </a:r>
          </a:p>
          <a:p>
            <a:r>
              <a:rPr lang="en-US" sz="2000" dirty="0"/>
              <a:t>Register and upload your event to </a:t>
            </a:r>
            <a:r>
              <a:rPr lang="en-US" sz="2000" dirty="0" smtClean="0">
                <a:hlinkClick r:id="rId2"/>
              </a:rPr>
              <a:t>www.worldwetlandsday.org</a:t>
            </a:r>
            <a:endParaRPr lang="en-US" sz="2000" dirty="0" smtClean="0"/>
          </a:p>
          <a:p>
            <a:r>
              <a:rPr lang="en-US" sz="2000" dirty="0" smtClean="0"/>
              <a:t>Share the information materials on social media to raise public awareness about wetlands.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B51FC-8C3A-4BED-948A-ECD5A622411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64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Treating urban wetlands right:</a:t>
            </a:r>
            <a:br>
              <a:rPr lang="en-GB" sz="2400" dirty="0" smtClean="0"/>
            </a:br>
            <a:r>
              <a:rPr lang="en-GB" sz="2400" dirty="0" smtClean="0">
                <a:solidFill>
                  <a:schemeClr val="tx1"/>
                </a:solidFill>
              </a:rPr>
              <a:t>Engage </a:t>
            </a:r>
            <a:r>
              <a:rPr lang="en-GB" sz="2400" dirty="0">
                <a:solidFill>
                  <a:schemeClr val="tx1"/>
                </a:solidFill>
              </a:rPr>
              <a:t>youth </a:t>
            </a:r>
            <a:r>
              <a:rPr lang="en-GB" sz="2400" dirty="0" smtClean="0">
                <a:solidFill>
                  <a:schemeClr val="tx1"/>
                </a:solidFill>
              </a:rPr>
              <a:t>and community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2636912"/>
            <a:ext cx="4038600" cy="3705275"/>
          </a:xfrm>
        </p:spPr>
        <p:txBody>
          <a:bodyPr>
            <a:normAutofit lnSpcReduction="10000"/>
          </a:bodyPr>
          <a:lstStyle/>
          <a:p>
            <a:r>
              <a:rPr lang="en-GB" sz="2000" dirty="0" smtClean="0"/>
              <a:t>Join or organize a  local wetland clean-up exercise</a:t>
            </a:r>
          </a:p>
          <a:p>
            <a:r>
              <a:rPr lang="en-GB" sz="2000" dirty="0"/>
              <a:t>Organise community based training on wetlands conservation and wise </a:t>
            </a:r>
            <a:endParaRPr lang="en-GB" sz="2000" dirty="0" smtClean="0"/>
          </a:p>
          <a:p>
            <a:r>
              <a:rPr lang="en-GB" sz="2000" dirty="0" smtClean="0"/>
              <a:t>Example: </a:t>
            </a:r>
            <a:r>
              <a:rPr lang="en-GB" sz="2000" dirty="0" err="1" smtClean="0"/>
              <a:t>Bolsa</a:t>
            </a:r>
            <a:r>
              <a:rPr lang="en-GB" sz="2000" dirty="0" smtClean="0"/>
              <a:t> </a:t>
            </a:r>
            <a:r>
              <a:rPr lang="en-GB" sz="2000" dirty="0" err="1" smtClean="0"/>
              <a:t>Chica</a:t>
            </a:r>
            <a:r>
              <a:rPr lang="en-GB" sz="2000" dirty="0" smtClean="0"/>
              <a:t> Ecological Reserve</a:t>
            </a:r>
            <a:r>
              <a:rPr lang="en-GB" sz="2000" dirty="0"/>
              <a:t>, </a:t>
            </a:r>
            <a:r>
              <a:rPr lang="en-GB" sz="2000" dirty="0" smtClean="0"/>
              <a:t>California</a:t>
            </a:r>
          </a:p>
          <a:p>
            <a:pPr lvl="2"/>
            <a:r>
              <a:rPr lang="en-GB" sz="1400" dirty="0" smtClean="0"/>
              <a:t>356-hectare </a:t>
            </a:r>
            <a:r>
              <a:rPr lang="en-GB" sz="1400" dirty="0"/>
              <a:t>protected coastal </a:t>
            </a:r>
            <a:r>
              <a:rPr lang="en-GB" sz="1400" dirty="0" smtClean="0"/>
              <a:t>wetland near Los Angeles</a:t>
            </a:r>
          </a:p>
          <a:p>
            <a:pPr lvl="2"/>
            <a:r>
              <a:rPr lang="en-GB" sz="1400" dirty="0" smtClean="0"/>
              <a:t>Non-profit conservancy holds 2 Public Service Days per month</a:t>
            </a:r>
          </a:p>
          <a:p>
            <a:pPr lvl="2"/>
            <a:r>
              <a:rPr lang="en-GB" sz="1400" dirty="0" err="1" smtClean="0"/>
              <a:t>Volunteeers</a:t>
            </a:r>
            <a:r>
              <a:rPr lang="en-GB" sz="1400" dirty="0" smtClean="0"/>
              <a:t> remove 10 tons of trash and debris every year</a:t>
            </a:r>
            <a:endParaRPr lang="en-GB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624883"/>
            <a:ext cx="4644007" cy="26043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4499992" y="5368860"/>
            <a:ext cx="3024336" cy="2923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Clean-up of a </a:t>
            </a:r>
            <a:r>
              <a:rPr lang="en-GB" sz="1200" kern="0" dirty="0" err="1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Ramsar</a:t>
            </a: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Site in Ghana, 2015</a:t>
            </a:r>
          </a:p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Photo: </a:t>
            </a:r>
            <a:r>
              <a:rPr lang="en-GB" sz="800" kern="0" dirty="0" err="1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Ramsar</a:t>
            </a: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Convention WWD Photo Contest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52000" y="6660000"/>
            <a:ext cx="504000" cy="126000"/>
          </a:xfrm>
        </p:spPr>
        <p:txBody>
          <a:bodyPr/>
          <a:lstStyle/>
          <a:p>
            <a:fld id="{B47B51FC-8C3A-4BED-948A-ECD5A622411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31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000" dirty="0" smtClean="0"/>
              <a:t>Thank you!</a:t>
            </a:r>
            <a:endParaRPr lang="en-US" sz="40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11560" y="3620616"/>
            <a:ext cx="7704856" cy="1752600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err="1" smtClean="0">
                <a:solidFill>
                  <a:schemeClr val="tx1"/>
                </a:solidFill>
              </a:rPr>
              <a:t>Ramsar</a:t>
            </a:r>
            <a:r>
              <a:rPr lang="en-US" sz="2400" b="1" dirty="0" smtClean="0">
                <a:solidFill>
                  <a:schemeClr val="tx1"/>
                </a:solidFill>
              </a:rPr>
              <a:t> Convention on Wetlands </a:t>
            </a:r>
          </a:p>
          <a:p>
            <a:pPr algn="l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</a:rPr>
              <a:t>Rue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</a:rPr>
              <a:t>Mauverney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</a:rPr>
              <a:t> 28 | CH-1196 Gland | Switzerland  </a:t>
            </a:r>
          </a:p>
          <a:p>
            <a:pPr algn="l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</a:rPr>
              <a:t>+41 22 999 01 70 |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ramsar@ramsar.org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28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323528" y="2204864"/>
            <a:ext cx="3996630" cy="4392488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800" dirty="0"/>
              <a:t>For urban population </a:t>
            </a:r>
            <a:r>
              <a:rPr lang="en-US" sz="800" dirty="0" smtClean="0"/>
              <a:t>graph, projected </a:t>
            </a:r>
            <a:r>
              <a:rPr lang="en-US" sz="800" dirty="0"/>
              <a:t>percentage of people living in cities in 2050: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800" dirty="0"/>
              <a:t>UN DESA Population Division: </a:t>
            </a:r>
            <a:r>
              <a:rPr lang="en-US" sz="800" i="1" dirty="0"/>
              <a:t>World Urbanization Prospects: The 2014 Revision</a:t>
            </a:r>
            <a:r>
              <a:rPr lang="en-US" sz="800" dirty="0"/>
              <a:t>, p. 25 and p. 1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800" dirty="0">
                <a:hlinkClick r:id="rId2"/>
              </a:rPr>
              <a:t>https://</a:t>
            </a:r>
            <a:r>
              <a:rPr lang="en-US" sz="800" dirty="0" smtClean="0">
                <a:hlinkClick r:id="rId2"/>
              </a:rPr>
              <a:t>esa.un.org/unpd/wup/Publications/Files/WUP2014-Report.pdf</a:t>
            </a:r>
            <a:r>
              <a:rPr lang="en-US" sz="800" dirty="0" smtClean="0"/>
              <a:t> </a:t>
            </a:r>
            <a:endParaRPr lang="en-US" sz="8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800" dirty="0" smtClean="0"/>
              <a:t>For </a:t>
            </a:r>
            <a:r>
              <a:rPr lang="en-US" sz="800" dirty="0"/>
              <a:t>current (2016) urban </a:t>
            </a:r>
            <a:r>
              <a:rPr lang="en-US" sz="800" dirty="0" smtClean="0"/>
              <a:t>population, annual growth rate and </a:t>
            </a:r>
            <a:r>
              <a:rPr lang="en-US" sz="800" dirty="0"/>
              <a:t>for percentage of people living in </a:t>
            </a:r>
            <a:r>
              <a:rPr lang="en-US" sz="800" dirty="0" smtClean="0"/>
              <a:t>cities: </a:t>
            </a:r>
            <a:endParaRPr lang="en-US" sz="8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800" dirty="0"/>
              <a:t>UN DESA Population Division:  </a:t>
            </a:r>
            <a:r>
              <a:rPr lang="en-US" sz="800" i="1" dirty="0"/>
              <a:t>The World's Cities in 2016 Data Booklet </a:t>
            </a:r>
            <a:r>
              <a:rPr lang="en-US" sz="800" dirty="0"/>
              <a:t>(ST/ESA/ SER.A/392), </a:t>
            </a:r>
            <a:r>
              <a:rPr lang="en-US" sz="800" dirty="0" smtClean="0"/>
              <a:t>p.3, p.6 </a:t>
            </a:r>
            <a:r>
              <a:rPr lang="en-US" sz="800" dirty="0"/>
              <a:t>and p. </a:t>
            </a:r>
            <a:r>
              <a:rPr lang="en-US" sz="800" dirty="0" smtClean="0"/>
              <a:t>ii</a:t>
            </a:r>
            <a:endParaRPr lang="en-US" sz="8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800" dirty="0">
                <a:hlinkClick r:id="rId3"/>
              </a:rPr>
              <a:t>http://</a:t>
            </a:r>
            <a:r>
              <a:rPr lang="en-US" sz="800" dirty="0" smtClean="0">
                <a:hlinkClick r:id="rId3"/>
              </a:rPr>
              <a:t>www.un.org/en/development/desa/population/publications/pdf/urbanization/the_worlds_cities_in_2016_data_booklet.pdf</a:t>
            </a:r>
            <a:r>
              <a:rPr lang="en-US" sz="800" dirty="0" smtClean="0"/>
              <a:t> </a:t>
            </a:r>
            <a:endParaRPr lang="en-US" sz="8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800" dirty="0" smtClean="0"/>
              <a:t>For </a:t>
            </a:r>
            <a:r>
              <a:rPr lang="en-US" sz="800" dirty="0"/>
              <a:t>number of mega-cities today and in </a:t>
            </a:r>
            <a:r>
              <a:rPr lang="en-US" sz="800" dirty="0" smtClean="0"/>
              <a:t>2030:same source as above, </a:t>
            </a:r>
            <a:r>
              <a:rPr lang="en-US" sz="800" dirty="0"/>
              <a:t>p.2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800" dirty="0" smtClean="0"/>
              <a:t>For </a:t>
            </a:r>
            <a:r>
              <a:rPr lang="en-US" sz="800" dirty="0"/>
              <a:t>Wetland Extent Index: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800" dirty="0"/>
              <a:t>Dixon, </a:t>
            </a:r>
            <a:r>
              <a:rPr lang="en-US" sz="800" dirty="0" err="1"/>
              <a:t>Lohb</a:t>
            </a:r>
            <a:r>
              <a:rPr lang="en-US" sz="800" dirty="0"/>
              <a:t>, Davidson, </a:t>
            </a:r>
            <a:r>
              <a:rPr lang="en-US" sz="800" dirty="0" err="1"/>
              <a:t>Beltramee</a:t>
            </a:r>
            <a:r>
              <a:rPr lang="en-US" sz="800" dirty="0"/>
              <a:t>, Freeman, Walpole: </a:t>
            </a:r>
            <a:r>
              <a:rPr lang="en-US" sz="800" i="1" dirty="0"/>
              <a:t>Wetland Extent Index Trends</a:t>
            </a:r>
            <a:r>
              <a:rPr lang="en-US" sz="800" dirty="0"/>
              <a:t>, </a:t>
            </a:r>
            <a:r>
              <a:rPr lang="en-US" sz="800" dirty="0" smtClean="0">
                <a:hlinkClick r:id="rId4"/>
              </a:rPr>
              <a:t>http</a:t>
            </a:r>
            <a:r>
              <a:rPr lang="en-US" sz="800" dirty="0">
                <a:hlinkClick r:id="rId4"/>
              </a:rPr>
              <a:t>://</a:t>
            </a:r>
            <a:r>
              <a:rPr lang="en-US" sz="800" dirty="0" smtClean="0">
                <a:hlinkClick r:id="rId4"/>
              </a:rPr>
              <a:t>www.ipbes.net/sites/default/files/Metadata_UNEPWCMC_Wetland_Extent_Trend_Index.pdf</a:t>
            </a:r>
            <a:r>
              <a:rPr lang="en-US" sz="800" dirty="0" smtClean="0"/>
              <a:t>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800" dirty="0"/>
              <a:t>For mangrove reduction of storm surges: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800" dirty="0" err="1"/>
              <a:t>Keqi</a:t>
            </a:r>
            <a:r>
              <a:rPr lang="en-US" sz="800" dirty="0"/>
              <a:t> Zhang et al., </a:t>
            </a:r>
            <a:r>
              <a:rPr lang="en-US" sz="800" i="1" dirty="0"/>
              <a:t>The role of mangroves in attenuating storm surges</a:t>
            </a:r>
            <a:r>
              <a:rPr lang="en-US" sz="800" dirty="0"/>
              <a:t>, (abstract)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800" dirty="0">
                <a:hlinkClick r:id="rId5"/>
              </a:rPr>
              <a:t>http://</a:t>
            </a:r>
            <a:r>
              <a:rPr lang="en-US" sz="800" dirty="0" smtClean="0">
                <a:hlinkClick r:id="rId5"/>
              </a:rPr>
              <a:t>www.sciencedirect.com/science/article/pii/S0272771412000674</a:t>
            </a:r>
            <a:r>
              <a:rPr lang="en-US" sz="800" dirty="0" smtClean="0"/>
              <a:t>  </a:t>
            </a:r>
            <a:endParaRPr lang="en-US" sz="800" dirty="0"/>
          </a:p>
          <a:p>
            <a:pPr>
              <a:spcAft>
                <a:spcPts val="0"/>
              </a:spcAft>
            </a:pPr>
            <a:r>
              <a:rPr lang="en-US" sz="800" dirty="0" smtClean="0"/>
              <a:t>For </a:t>
            </a:r>
            <a:r>
              <a:rPr lang="en-US" sz="800" dirty="0"/>
              <a:t>damage avoided by wetlands during Hurricane Sandy</a:t>
            </a:r>
            <a:r>
              <a:rPr lang="en-US" sz="800" dirty="0" smtClean="0"/>
              <a:t>: </a:t>
            </a:r>
          </a:p>
          <a:p>
            <a:pPr>
              <a:spcAft>
                <a:spcPts val="0"/>
              </a:spcAft>
            </a:pPr>
            <a:r>
              <a:rPr lang="en-US" sz="800" dirty="0" smtClean="0"/>
              <a:t>Lloyd’s </a:t>
            </a:r>
            <a:r>
              <a:rPr lang="en-US" sz="800" dirty="0"/>
              <a:t>Tercentenary Research Foundation: </a:t>
            </a:r>
            <a:r>
              <a:rPr lang="en-US" sz="800" i="1" dirty="0"/>
              <a:t>Coastal Wetlands and Flood Damage Reduction – Using Risk Industry-based Models to Assess Natural Defenses in the Northeastern USA</a:t>
            </a:r>
            <a:r>
              <a:rPr lang="en-US" sz="800" dirty="0"/>
              <a:t>, p.2 </a:t>
            </a:r>
          </a:p>
          <a:p>
            <a:pPr>
              <a:spcAft>
                <a:spcPts val="0"/>
              </a:spcAft>
            </a:pPr>
            <a:r>
              <a:rPr lang="en-US" sz="800" u="sng" dirty="0">
                <a:hlinkClick r:id="rId6" invalidUrl="http://www.lloyds.com/~/media/files/lloyds/corporate responsibility/ltrf/coastal_wetlands_and_flood_damage_reduction.pdf?id=10.7291/V93X84KH"/>
              </a:rPr>
              <a:t>http://www.lloyds.com/~/</a:t>
            </a:r>
            <a:r>
              <a:rPr lang="en-US" sz="800" u="sng" dirty="0" smtClean="0">
                <a:hlinkClick r:id="rId6" invalidUrl="http://www.lloyds.com/~/media/files/lloyds/corporate responsibility/ltrf/coastal_wetlands_and_flood_damage_reduction.pdf?id=10.7291/V93X84KH"/>
              </a:rPr>
              <a:t>media/files/lloyds/corporate%20responsibility/ltrf/coastal_wetlands_and_flood_damage_reduction.pdf?id=10.7291/V93X84KH</a:t>
            </a:r>
            <a:endParaRPr lang="en-US" sz="800" u="sng" dirty="0" smtClean="0"/>
          </a:p>
          <a:p>
            <a:pPr>
              <a:spcAft>
                <a:spcPts val="0"/>
              </a:spcAft>
            </a:pPr>
            <a:r>
              <a:rPr lang="en-US" sz="800" dirty="0" smtClean="0"/>
              <a:t>For global freshwater resources: </a:t>
            </a:r>
          </a:p>
          <a:p>
            <a:pPr>
              <a:spcAft>
                <a:spcPts val="0"/>
              </a:spcAft>
            </a:pPr>
            <a:r>
              <a:rPr lang="en-US" sz="800" dirty="0" smtClean="0"/>
              <a:t>World </a:t>
            </a:r>
            <a:r>
              <a:rPr lang="en-US" sz="800" dirty="0"/>
              <a:t>Business Council for Sustainable Development: </a:t>
            </a:r>
            <a:r>
              <a:rPr lang="en-US" sz="800" i="1" dirty="0"/>
              <a:t>Water Fact </a:t>
            </a:r>
            <a:r>
              <a:rPr lang="en-US" sz="800" i="1" dirty="0" smtClean="0"/>
              <a:t>&amp; </a:t>
            </a:r>
            <a:r>
              <a:rPr lang="en-US" sz="800" i="1" dirty="0"/>
              <a:t>Trends</a:t>
            </a:r>
            <a:r>
              <a:rPr lang="en-US" sz="800" dirty="0"/>
              <a:t>, </a:t>
            </a:r>
            <a:r>
              <a:rPr lang="en-US" sz="800" dirty="0" smtClean="0"/>
              <a:t>2009, p</a:t>
            </a:r>
            <a:r>
              <a:rPr lang="en-US" sz="800" dirty="0"/>
              <a:t>. </a:t>
            </a:r>
            <a:r>
              <a:rPr lang="en-US" sz="800" dirty="0" smtClean="0"/>
              <a:t>3</a:t>
            </a:r>
            <a:endParaRPr lang="en-US" sz="800" dirty="0"/>
          </a:p>
          <a:p>
            <a:pPr>
              <a:spcAft>
                <a:spcPts val="0"/>
              </a:spcAft>
            </a:pPr>
            <a:r>
              <a:rPr lang="en-US" sz="800" dirty="0">
                <a:hlinkClick r:id="rId7"/>
              </a:rPr>
              <a:t>http://</a:t>
            </a:r>
            <a:r>
              <a:rPr lang="en-US" sz="800" dirty="0" smtClean="0">
                <a:hlinkClick r:id="rId7"/>
              </a:rPr>
              <a:t>www.wbcsd.org/Pages/EDocument/EDocumentDetails.aspx?ID=137</a:t>
            </a:r>
            <a:r>
              <a:rPr lang="en-US" sz="800" dirty="0" smtClean="0"/>
              <a:t> </a:t>
            </a:r>
            <a:endParaRPr lang="en-GB" sz="800" dirty="0" smtClean="0"/>
          </a:p>
          <a:p>
            <a:pPr>
              <a:spcAft>
                <a:spcPts val="0"/>
              </a:spcAft>
            </a:pPr>
            <a:r>
              <a:rPr lang="en-US" sz="800" dirty="0" smtClean="0"/>
              <a:t>For </a:t>
            </a:r>
            <a:r>
              <a:rPr lang="en-US" sz="800" dirty="0"/>
              <a:t>dependence on groundwater in Asia:</a:t>
            </a:r>
          </a:p>
          <a:p>
            <a:pPr>
              <a:spcAft>
                <a:spcPts val="0"/>
              </a:spcAft>
            </a:pPr>
            <a:r>
              <a:rPr lang="en-US" sz="800" dirty="0"/>
              <a:t>Institute for Global Environmental Strategies White Paper, Chapter 7: </a:t>
            </a:r>
            <a:r>
              <a:rPr lang="en-US" sz="800" i="1" dirty="0"/>
              <a:t>Groundwater and climate change: no longer the hidden resource</a:t>
            </a:r>
            <a:r>
              <a:rPr lang="en-US" sz="800" dirty="0"/>
              <a:t>, p.160</a:t>
            </a:r>
          </a:p>
          <a:p>
            <a:pPr>
              <a:spcAft>
                <a:spcPts val="0"/>
              </a:spcAft>
            </a:pPr>
            <a:r>
              <a:rPr lang="en-US" sz="800" dirty="0">
                <a:hlinkClick r:id="rId8"/>
              </a:rPr>
              <a:t>http://</a:t>
            </a:r>
            <a:r>
              <a:rPr lang="en-US" sz="800" dirty="0" smtClean="0">
                <a:hlinkClick r:id="rId8"/>
              </a:rPr>
              <a:t>pub.iges.or.jp/modules/envirolib/upload/1565/attach/09_chapter7.pdf</a:t>
            </a:r>
            <a:r>
              <a:rPr lang="en-US" sz="800" dirty="0" smtClean="0"/>
              <a:t> </a:t>
            </a:r>
            <a:endParaRPr lang="en-US" sz="8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800" dirty="0"/>
              <a:t>For dependence on groundwater in the European population: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800" dirty="0"/>
              <a:t>http://ec.europa.eu/environment/water/water-framework/groundwater/resource.htm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800" dirty="0">
                <a:hlinkClick r:id="rId9"/>
              </a:rPr>
              <a:t>http://epp.eurostat.ec.europa.eu/statistics_explained/index.php/Population_and_population_change_statistics</a:t>
            </a:r>
            <a:r>
              <a:rPr lang="en-US" sz="800" dirty="0"/>
              <a:t> </a:t>
            </a:r>
          </a:p>
          <a:p>
            <a:pPr>
              <a:spcAft>
                <a:spcPts val="0"/>
              </a:spcAft>
            </a:pPr>
            <a:endParaRPr lang="en-US" sz="8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sz="800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sz="8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800" dirty="0" smtClean="0"/>
              <a:t> </a:t>
            </a:r>
            <a:endParaRPr lang="en-US" sz="800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sz="8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3528" y="1700809"/>
            <a:ext cx="7488000" cy="432048"/>
          </a:xfrm>
        </p:spPr>
        <p:txBody>
          <a:bodyPr/>
          <a:lstStyle/>
          <a:p>
            <a:r>
              <a:rPr lang="en-GB" dirty="0" smtClean="0"/>
              <a:t>Sources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47B51FC-8C3A-4BED-948A-ECD5A6224112}" type="slidenum">
              <a:rPr lang="en-US" smtClean="0"/>
              <a:t>22</a:t>
            </a:fld>
            <a:endParaRPr lang="en-US"/>
          </a:p>
        </p:txBody>
      </p:sp>
      <p:sp>
        <p:nvSpPr>
          <p:cNvPr id="8" name="Content Placeholder 6"/>
          <p:cNvSpPr txBox="1">
            <a:spLocks/>
          </p:cNvSpPr>
          <p:nvPr/>
        </p:nvSpPr>
        <p:spPr bwMode="auto">
          <a:xfrm>
            <a:off x="4483648" y="2204864"/>
            <a:ext cx="3996630" cy="4248472"/>
          </a:xfrm>
          <a:prstGeom prst="rect">
            <a:avLst/>
          </a:prstGeom>
        </p:spPr>
        <p:txBody>
          <a:bodyPr lIns="0" tIns="0" rIns="0" bIns="0"/>
          <a:lstStyle>
            <a:lvl1pPr marL="342900" marR="0" indent="-34290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baseline="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266700" marR="0" indent="-265113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Courier New" panose="02070309020205020404" pitchFamily="49" charset="0"/>
              <a:buChar char="o"/>
              <a:tabLst/>
              <a:defRPr sz="21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2pPr>
            <a:lvl3pPr marL="19050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Frutiger 45 Light" charset="0"/>
              <a:buNone/>
              <a:tabLst/>
              <a:defRPr sz="21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3pPr>
            <a:lvl4pPr marL="815975" marR="0" indent="-280988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Courier New" panose="02070309020205020404" pitchFamily="49" charset="0"/>
              <a:buChar char="o"/>
              <a:tabLst/>
              <a:defRPr sz="14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4pPr>
            <a:lvl5pPr marL="731838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200" baseline="0">
                <a:solidFill>
                  <a:srgbClr val="000000"/>
                </a:solidFill>
                <a:latin typeface="+mn-lt"/>
                <a:ea typeface="+mn-ea"/>
              </a:defRPr>
            </a:lvl5pPr>
            <a:lvl6pPr marL="15319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Wingdings" panose="05000000000000000000" pitchFamily="2" charset="2"/>
              <a:buChar char="§"/>
              <a:defRPr sz="2100">
                <a:solidFill>
                  <a:srgbClr val="000000"/>
                </a:solidFill>
                <a:latin typeface="+mn-lt"/>
              </a:defRPr>
            </a:lvl6pPr>
            <a:lvl7pPr marL="270000" indent="-2700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  <a:defRPr sz="2100">
                <a:solidFill>
                  <a:srgbClr val="000000"/>
                </a:solidFill>
                <a:latin typeface="+mn-lt"/>
              </a:defRPr>
            </a:lvl7pPr>
            <a:lvl8pPr marL="24463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Wingdings" panose="05000000000000000000" pitchFamily="2" charset="2"/>
              <a:buChar char="Ø"/>
              <a:defRPr sz="2000">
                <a:solidFill>
                  <a:srgbClr val="000000"/>
                </a:solidFill>
                <a:latin typeface="+mn-lt"/>
              </a:defRPr>
            </a:lvl8pPr>
            <a:lvl9pPr marL="2903538" indent="-25717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Font typeface="Frutiger 45 Light" pitchFamily="34" charset="-128"/>
              <a:buChar char="–"/>
              <a:defRPr sz="2100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/>
              <a:t>For value of services performed by the </a:t>
            </a:r>
            <a:r>
              <a:rPr lang="en-US" sz="800" dirty="0" err="1"/>
              <a:t>Nakivubo</a:t>
            </a:r>
            <a:r>
              <a:rPr lang="en-US" sz="800" dirty="0"/>
              <a:t> Swamp: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 err="1"/>
              <a:t>Ramsar</a:t>
            </a:r>
            <a:r>
              <a:rPr lang="en-US" sz="800" dirty="0"/>
              <a:t> Convention: Briefing Note 6 - Towards the wise use of urban and </a:t>
            </a:r>
            <a:r>
              <a:rPr lang="en-US" sz="800" dirty="0" err="1"/>
              <a:t>peri</a:t>
            </a:r>
            <a:r>
              <a:rPr lang="en-US" sz="800" dirty="0"/>
              <a:t>-urban wetlands, p.6    </a:t>
            </a:r>
            <a:r>
              <a:rPr lang="en-US" sz="800" dirty="0">
                <a:hlinkClick r:id="rId10"/>
              </a:rPr>
              <a:t>http://</a:t>
            </a:r>
            <a:r>
              <a:rPr lang="en-US" sz="800" dirty="0" smtClean="0">
                <a:hlinkClick r:id="rId10"/>
              </a:rPr>
              <a:t>www.ramsar.org/sites/default/files/bn6.pdf</a:t>
            </a:r>
            <a:r>
              <a:rPr lang="en-US" sz="800" dirty="0" smtClean="0"/>
              <a:t> </a:t>
            </a:r>
            <a:endParaRPr lang="en-US" sz="8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 smtClean="0"/>
              <a:t>For information on Huangshan City - </a:t>
            </a:r>
            <a:r>
              <a:rPr lang="en-US" sz="800" dirty="0" err="1" smtClean="0"/>
              <a:t>Xin’an</a:t>
            </a:r>
            <a:r>
              <a:rPr lang="en-US" sz="800" dirty="0" smtClean="0"/>
              <a:t> river wetland restoration: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 smtClean="0"/>
              <a:t>UN </a:t>
            </a:r>
            <a:r>
              <a:rPr lang="en-US" sz="800" dirty="0"/>
              <a:t>Habitat: </a:t>
            </a:r>
            <a:r>
              <a:rPr lang="en-US" sz="800" i="1" dirty="0"/>
              <a:t>Urban Development, Biodiversity and Wetland Management – Expert Workshop</a:t>
            </a:r>
            <a:r>
              <a:rPr lang="en-US" sz="800" dirty="0"/>
              <a:t>, p.38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>
                <a:hlinkClick r:id="rId11"/>
              </a:rPr>
              <a:t>http://</a:t>
            </a:r>
            <a:r>
              <a:rPr lang="en-US" sz="800" dirty="0" smtClean="0">
                <a:hlinkClick r:id="rId11"/>
              </a:rPr>
              <a:t>mirror.unhabitat.org/downloads/docs/ExpertWorkshopWetlands.pdf</a:t>
            </a:r>
            <a:r>
              <a:rPr lang="en-US" sz="800" dirty="0" smtClean="0"/>
              <a:t>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/>
              <a:t>For number of people dependent on the fishing industry: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/>
              <a:t>Food and Agriculture Organization of the U.N.: </a:t>
            </a:r>
            <a:r>
              <a:rPr lang="en-US" sz="800" i="1" dirty="0"/>
              <a:t>Fish Trade and Human </a:t>
            </a:r>
            <a:r>
              <a:rPr lang="en-US" sz="800" i="1" dirty="0" smtClean="0"/>
              <a:t>Nutrition,</a:t>
            </a:r>
            <a:r>
              <a:rPr lang="en-US" sz="800" dirty="0" smtClean="0"/>
              <a:t> p.2 </a:t>
            </a:r>
            <a:r>
              <a:rPr lang="en-US" sz="800" dirty="0" smtClean="0">
                <a:hlinkClick r:id="rId12"/>
              </a:rPr>
              <a:t>http</a:t>
            </a:r>
            <a:r>
              <a:rPr lang="en-US" sz="800" dirty="0">
                <a:hlinkClick r:id="rId12"/>
              </a:rPr>
              <a:t>://</a:t>
            </a:r>
            <a:r>
              <a:rPr lang="en-US" sz="800" dirty="0" smtClean="0">
                <a:hlinkClick r:id="rId12"/>
              </a:rPr>
              <a:t>www.fao.org/cofi/29401-083ff934c3ccfd8576005d8d0c19b04d6.pdf</a:t>
            </a:r>
            <a:r>
              <a:rPr lang="en-US" sz="800" dirty="0" smtClean="0"/>
              <a:t>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/>
              <a:t>For the historical loss of </a:t>
            </a:r>
            <a:r>
              <a:rPr lang="en-US" sz="800" dirty="0" smtClean="0"/>
              <a:t>wetlands since 1900:</a:t>
            </a:r>
            <a:endParaRPr lang="en-US" sz="8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 smtClean="0"/>
              <a:t>N. Davidson: </a:t>
            </a:r>
            <a:r>
              <a:rPr lang="en-US" sz="800" i="1" dirty="0" smtClean="0"/>
              <a:t>How </a:t>
            </a:r>
            <a:r>
              <a:rPr lang="en-US" sz="800" i="1" dirty="0"/>
              <a:t>much wetland has the world lost? Long-term and recent trends in global wetland area</a:t>
            </a:r>
            <a:r>
              <a:rPr lang="en-US" sz="800" dirty="0"/>
              <a:t>, </a:t>
            </a:r>
            <a:r>
              <a:rPr lang="en-US" sz="800" dirty="0" smtClean="0"/>
              <a:t>Marine </a:t>
            </a:r>
            <a:r>
              <a:rPr lang="en-US" sz="800" dirty="0"/>
              <a:t>and Freshwater Research, 2014, 65 </a:t>
            </a:r>
            <a:r>
              <a:rPr lang="en-US" sz="800" dirty="0" smtClean="0"/>
              <a:t>,pp</a:t>
            </a:r>
            <a:r>
              <a:rPr lang="en-US" sz="800" dirty="0"/>
              <a:t>. 934 and </a:t>
            </a:r>
            <a:r>
              <a:rPr lang="en-US" sz="800" dirty="0" smtClean="0"/>
              <a:t>940</a:t>
            </a:r>
            <a:endParaRPr lang="en-US" sz="8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>
                <a:hlinkClick r:id="rId13"/>
              </a:rPr>
              <a:t>http://</a:t>
            </a:r>
            <a:r>
              <a:rPr lang="en-US" sz="800" dirty="0" smtClean="0">
                <a:hlinkClick r:id="rId13"/>
              </a:rPr>
              <a:t>dx.doi.org/10.1071/MF14173</a:t>
            </a:r>
            <a:r>
              <a:rPr lang="en-US" sz="800" dirty="0" smtClean="0"/>
              <a:t>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/>
              <a:t>For information on Accra’s integrated wetland planning: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/>
              <a:t>Conventional on Biodiversity et al., </a:t>
            </a:r>
            <a:r>
              <a:rPr lang="en-US" sz="800" i="1" dirty="0"/>
              <a:t>Cities and Biodiversity Outlook- Action and Policy</a:t>
            </a:r>
            <a:r>
              <a:rPr lang="en-US" sz="800" dirty="0"/>
              <a:t>, p. </a:t>
            </a:r>
            <a:r>
              <a:rPr lang="en-US" sz="800" dirty="0" smtClean="0"/>
              <a:t>41 - </a:t>
            </a:r>
            <a:r>
              <a:rPr lang="en-US" sz="800" dirty="0" smtClean="0">
                <a:hlinkClick r:id="rId14"/>
              </a:rPr>
              <a:t>https</a:t>
            </a:r>
            <a:r>
              <a:rPr lang="en-US" sz="800" dirty="0">
                <a:hlinkClick r:id="rId14"/>
              </a:rPr>
              <a:t>://</a:t>
            </a:r>
            <a:r>
              <a:rPr lang="en-US" sz="800" dirty="0" smtClean="0">
                <a:hlinkClick r:id="rId14"/>
              </a:rPr>
              <a:t>www.cbd.int/doc/health/cbo-action-policy-en.pdf</a:t>
            </a:r>
            <a:r>
              <a:rPr lang="en-US" sz="800" dirty="0" smtClean="0"/>
              <a:t>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/>
              <a:t>For information on Wildfowl &amp; Wetlands Trust (WWT) London Wetland Centre: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>
                <a:hlinkClick r:id="rId15"/>
              </a:rPr>
              <a:t>http://www.wwt.org.uk/wetland-centres/london</a:t>
            </a:r>
            <a:r>
              <a:rPr lang="en-US" sz="800" dirty="0" smtClean="0">
                <a:hlinkClick r:id="rId15"/>
              </a:rPr>
              <a:t>/</a:t>
            </a:r>
            <a:r>
              <a:rPr lang="en-US" sz="800" dirty="0" smtClean="0"/>
              <a:t>      </a:t>
            </a:r>
            <a:endParaRPr lang="en-US" sz="8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/>
              <a:t>For details of the Stung </a:t>
            </a:r>
            <a:r>
              <a:rPr lang="en-US" sz="800" dirty="0" err="1"/>
              <a:t>Treng</a:t>
            </a:r>
            <a:r>
              <a:rPr lang="en-US" sz="800" dirty="0"/>
              <a:t> </a:t>
            </a:r>
            <a:r>
              <a:rPr lang="en-US" sz="800" dirty="0" err="1"/>
              <a:t>Ramsar</a:t>
            </a:r>
            <a:r>
              <a:rPr lang="en-US" sz="800" dirty="0"/>
              <a:t> Site community-led conservation efforts: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>
                <a:hlinkClick r:id="rId16"/>
              </a:rPr>
              <a:t>https://</a:t>
            </a:r>
            <a:r>
              <a:rPr lang="en-US" sz="800" dirty="0" smtClean="0">
                <a:hlinkClick r:id="rId16"/>
              </a:rPr>
              <a:t>www.worldfishcenter.org/content/integrating-fisheries-management-and-wetland-conservation-stung-treng-ramsar-site-cambodia</a:t>
            </a:r>
            <a:r>
              <a:rPr lang="en-US" sz="800" dirty="0" smtClean="0"/>
              <a:t>  </a:t>
            </a:r>
            <a:endParaRPr lang="en-US" sz="8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/>
              <a:t>For information on carbon and water footprint mapping project in Quito: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/>
              <a:t>Climate and Development Knowledge Network (CDKN): </a:t>
            </a:r>
            <a:r>
              <a:rPr lang="en-US" sz="800" dirty="0" smtClean="0"/>
              <a:t>Cities </a:t>
            </a:r>
            <a:r>
              <a:rPr lang="en-US" sz="800" dirty="0"/>
              <a:t>Footprint Project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>
                <a:hlinkClick r:id="rId17"/>
              </a:rPr>
              <a:t>https://cdkn.org/project/carbon-and-water-footprint-assessments-andean-cities-phase-2/?</a:t>
            </a:r>
            <a:r>
              <a:rPr lang="en-US" sz="800" dirty="0" smtClean="0">
                <a:hlinkClick r:id="rId17"/>
              </a:rPr>
              <a:t>loclang=en_gb</a:t>
            </a:r>
            <a:r>
              <a:rPr lang="en-US" sz="800" dirty="0" smtClean="0"/>
              <a:t>   </a:t>
            </a:r>
            <a:endParaRPr lang="en-US" sz="8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/>
              <a:t>For Quito water footprint targets: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>
                <a:hlinkClick r:id="rId18"/>
              </a:rPr>
              <a:t>http://</a:t>
            </a:r>
            <a:r>
              <a:rPr lang="en-US" sz="800" dirty="0" smtClean="0">
                <a:hlinkClick r:id="rId18"/>
              </a:rPr>
              <a:t>explorer.sustainia.me/cities/planning-for-smaller-co2-and-water-footprints</a:t>
            </a:r>
            <a:r>
              <a:rPr lang="en-US" sz="800" dirty="0" smtClean="0"/>
              <a:t> </a:t>
            </a:r>
            <a:endParaRPr lang="en-US" sz="8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/>
              <a:t>For general information on </a:t>
            </a:r>
            <a:r>
              <a:rPr lang="en-US" sz="800" dirty="0" err="1"/>
              <a:t>Bolsa</a:t>
            </a:r>
            <a:r>
              <a:rPr lang="en-US" sz="800" dirty="0"/>
              <a:t> </a:t>
            </a:r>
            <a:r>
              <a:rPr lang="en-US" sz="800" dirty="0" err="1"/>
              <a:t>Chica</a:t>
            </a:r>
            <a:r>
              <a:rPr lang="en-US" sz="800" dirty="0"/>
              <a:t> site: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>
                <a:hlinkClick r:id="rId19"/>
              </a:rPr>
              <a:t>http://</a:t>
            </a:r>
            <a:r>
              <a:rPr lang="en-US" sz="800" dirty="0" smtClean="0">
                <a:hlinkClick r:id="rId19"/>
              </a:rPr>
              <a:t>bolsachica.org</a:t>
            </a:r>
            <a:r>
              <a:rPr lang="en-US" sz="800" dirty="0" smtClean="0"/>
              <a:t>   </a:t>
            </a:r>
            <a:endParaRPr lang="en-US" sz="8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/>
              <a:t>For estimate of rubbish cleared from </a:t>
            </a:r>
            <a:r>
              <a:rPr lang="en-US" sz="800" dirty="0" err="1"/>
              <a:t>Bolsa</a:t>
            </a:r>
            <a:r>
              <a:rPr lang="en-US" sz="800" dirty="0"/>
              <a:t> </a:t>
            </a:r>
            <a:r>
              <a:rPr lang="en-US" sz="800" dirty="0" err="1"/>
              <a:t>Chica</a:t>
            </a:r>
            <a:r>
              <a:rPr lang="en-US" sz="800" dirty="0"/>
              <a:t> site by volunteers: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>
                <a:hlinkClick r:id="rId20"/>
              </a:rPr>
              <a:t>https://</a:t>
            </a:r>
            <a:r>
              <a:rPr lang="en-US" sz="800" dirty="0" smtClean="0">
                <a:hlinkClick r:id="rId20"/>
              </a:rPr>
              <a:t>www.egbar.org/wetlands-cleanup</a:t>
            </a:r>
            <a:r>
              <a:rPr lang="en-US" sz="800" dirty="0" smtClean="0"/>
              <a:t>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US" sz="800" dirty="0" smtClean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US" sz="8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US" sz="800" dirty="0" smtClean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800" dirty="0" smtClean="0"/>
              <a:t>  </a:t>
            </a:r>
            <a:endParaRPr lang="en-US" sz="8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US" sz="8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800" dirty="0" smtClean="0"/>
              <a:t> </a:t>
            </a:r>
            <a:endParaRPr lang="en-US" sz="800" dirty="0" smtClean="0"/>
          </a:p>
        </p:txBody>
      </p:sp>
    </p:spTree>
    <p:extLst>
      <p:ext uri="{BB962C8B-B14F-4D97-AF65-F5344CB8AC3E}">
        <p14:creationId xmlns:p14="http://schemas.microsoft.com/office/powerpoint/2010/main" val="97280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1628800"/>
            <a:ext cx="8676488" cy="701731"/>
          </a:xfrm>
        </p:spPr>
        <p:txBody>
          <a:bodyPr/>
          <a:lstStyle/>
          <a:p>
            <a:r>
              <a:rPr lang="en-GB" sz="2400" dirty="0" err="1" smtClean="0"/>
              <a:t>Ramsar</a:t>
            </a:r>
            <a:r>
              <a:rPr lang="en-GB" sz="2400" dirty="0" smtClean="0"/>
              <a:t> Convention on Wetlands: </a:t>
            </a:r>
            <a:br>
              <a:rPr lang="en-GB" sz="2400" dirty="0" smtClean="0"/>
            </a:br>
            <a:r>
              <a:rPr lang="en-GB" sz="2400" dirty="0" smtClean="0">
                <a:solidFill>
                  <a:schemeClr val="tx1"/>
                </a:solidFill>
              </a:rPr>
              <a:t>Working to reverse wetland loss and degradation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2460029"/>
            <a:ext cx="5122912" cy="3705275"/>
          </a:xfrm>
        </p:spPr>
        <p:txBody>
          <a:bodyPr>
            <a:noAutofit/>
          </a:bodyPr>
          <a:lstStyle/>
          <a:p>
            <a:pPr lvl="0"/>
            <a:r>
              <a:rPr lang="en-US" sz="1800" dirty="0" smtClean="0"/>
              <a:t>First global environmental treaty; only one to focus on a single ecosystem</a:t>
            </a:r>
          </a:p>
          <a:p>
            <a:pPr lvl="2"/>
            <a:r>
              <a:rPr lang="en-US" sz="1400" dirty="0" smtClean="0"/>
              <a:t>Adopted in </a:t>
            </a:r>
            <a:r>
              <a:rPr lang="en-US" sz="1400" dirty="0" err="1" smtClean="0"/>
              <a:t>Ramsar</a:t>
            </a:r>
            <a:r>
              <a:rPr lang="en-US" sz="1400" dirty="0" smtClean="0"/>
              <a:t>, Iran in 1971</a:t>
            </a:r>
          </a:p>
          <a:p>
            <a:pPr lvl="0"/>
            <a:r>
              <a:rPr lang="en-GB" sz="1800" dirty="0" smtClean="0"/>
              <a:t>Parties commit to designating protected wetland </a:t>
            </a:r>
            <a:r>
              <a:rPr lang="en-GB" sz="1800" dirty="0" err="1" smtClean="0"/>
              <a:t>Ramsar</a:t>
            </a:r>
            <a:r>
              <a:rPr lang="en-GB" sz="1800" dirty="0" smtClean="0"/>
              <a:t> Sites, wise use of wetlands and cooperation on transboundary issues</a:t>
            </a:r>
            <a:endParaRPr lang="en-US" sz="1800" dirty="0" smtClean="0"/>
          </a:p>
          <a:p>
            <a:pPr lvl="0"/>
            <a:r>
              <a:rPr lang="en-US" sz="1800" dirty="0" smtClean="0"/>
              <a:t>Number </a:t>
            </a:r>
            <a:r>
              <a:rPr lang="en-US" sz="1800" dirty="0"/>
              <a:t>of </a:t>
            </a:r>
            <a:r>
              <a:rPr lang="en-US" sz="1800" dirty="0" smtClean="0"/>
              <a:t>Contracting </a:t>
            </a:r>
            <a:r>
              <a:rPr lang="en-US" sz="1800" dirty="0"/>
              <a:t>Parties: 169</a:t>
            </a:r>
          </a:p>
          <a:p>
            <a:pPr lvl="0"/>
            <a:r>
              <a:rPr lang="en-US" sz="1800" dirty="0"/>
              <a:t>Number of </a:t>
            </a:r>
            <a:r>
              <a:rPr lang="en-US" sz="1800" dirty="0" err="1"/>
              <a:t>Ramsar</a:t>
            </a:r>
            <a:r>
              <a:rPr lang="en-US" sz="1800" dirty="0"/>
              <a:t> Sites: </a:t>
            </a:r>
            <a:r>
              <a:rPr lang="en-US" sz="1800" dirty="0" smtClean="0"/>
              <a:t>2,284</a:t>
            </a:r>
            <a:endParaRPr lang="en-US" sz="1800" dirty="0"/>
          </a:p>
          <a:p>
            <a:pPr lvl="0"/>
            <a:r>
              <a:rPr lang="en-US" sz="1800" dirty="0"/>
              <a:t>Total surface </a:t>
            </a:r>
            <a:r>
              <a:rPr lang="en-US" sz="1800" dirty="0" smtClean="0"/>
              <a:t>area of </a:t>
            </a:r>
            <a:r>
              <a:rPr lang="en-US" sz="1800" dirty="0"/>
              <a:t>Ramsar Sites: </a:t>
            </a:r>
            <a:r>
              <a:rPr lang="en-US" sz="1800" dirty="0" smtClean="0">
                <a:latin typeface="proxima_nova_ltsemibold"/>
              </a:rPr>
              <a:t>220,673,362</a:t>
            </a:r>
            <a:r>
              <a:rPr lang="en-US" sz="1800" dirty="0" smtClean="0"/>
              <a:t> </a:t>
            </a:r>
            <a:r>
              <a:rPr lang="en-US" sz="1800" dirty="0"/>
              <a:t>ha (slightly larger than Mexico</a:t>
            </a:r>
            <a:r>
              <a:rPr lang="en-US" sz="1800" dirty="0" smtClean="0"/>
              <a:t>)</a:t>
            </a:r>
          </a:p>
          <a:p>
            <a:pPr lvl="2"/>
            <a:r>
              <a:rPr lang="en-US" sz="1400" dirty="0" smtClean="0">
                <a:hlinkClick r:id="rId2"/>
              </a:rPr>
              <a:t>www.ramsar.org/sites-countries/the-ramsar-sites</a:t>
            </a:r>
            <a:r>
              <a:rPr lang="en-US" sz="1400" dirty="0" smtClean="0"/>
              <a:t> </a:t>
            </a:r>
            <a:endParaRPr lang="en-GB" sz="1400" dirty="0" smtClean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52000" y="6660000"/>
            <a:ext cx="504000" cy="126000"/>
          </a:xfrm>
        </p:spPr>
        <p:txBody>
          <a:bodyPr/>
          <a:lstStyle/>
          <a:p>
            <a:fld id="{B47B51FC-8C3A-4BED-948A-ECD5A6224112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 bwMode="auto">
          <a:xfrm>
            <a:off x="5454352" y="5141483"/>
            <a:ext cx="3582144" cy="2923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Meeting Standing</a:t>
            </a:r>
            <a:r>
              <a:rPr lang="en-GB" sz="1200" kern="0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GB" sz="1200" kern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Committee </a:t>
            </a: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53, Gland, Switzerland</a:t>
            </a:r>
          </a:p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800" kern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Photo: Ramsar Convention</a:t>
            </a:r>
          </a:p>
        </p:txBody>
      </p:sp>
      <p:pic>
        <p:nvPicPr>
          <p:cNvPr id="1026" name="Picture 2" descr="https://www.ramsar.org/sites/default/files/2d8a0681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352" y="2624491"/>
            <a:ext cx="3635896" cy="242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22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1628800"/>
            <a:ext cx="8676488" cy="701731"/>
          </a:xfrm>
        </p:spPr>
        <p:txBody>
          <a:bodyPr/>
          <a:lstStyle/>
          <a:p>
            <a:r>
              <a:rPr lang="en-GB" sz="2400" dirty="0" smtClean="0"/>
              <a:t>Ramsar Convention on Wetlands: </a:t>
            </a:r>
            <a:br>
              <a:rPr lang="en-GB" sz="2400" dirty="0" smtClean="0"/>
            </a:br>
            <a:r>
              <a:rPr lang="en-GB" sz="2400" dirty="0" smtClean="0">
                <a:solidFill>
                  <a:schemeClr val="tx1"/>
                </a:solidFill>
              </a:rPr>
              <a:t>Committed to sustainable development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2460029"/>
            <a:ext cx="4248471" cy="3937007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GB" sz="1800" dirty="0" smtClean="0"/>
              <a:t>Ramsar Convention’s </a:t>
            </a:r>
            <a:r>
              <a:rPr lang="en-GB" sz="1800" dirty="0"/>
              <a:t>4th S</a:t>
            </a:r>
            <a:r>
              <a:rPr lang="en-GB" sz="1800" dirty="0" smtClean="0"/>
              <a:t>trategic </a:t>
            </a:r>
            <a:r>
              <a:rPr lang="en-GB" sz="1800" dirty="0"/>
              <a:t>Plan </a:t>
            </a:r>
            <a:r>
              <a:rPr lang="en-GB" sz="1800" dirty="0" smtClean="0"/>
              <a:t>contributes to 16 different SDGs; many relating to urban development:</a:t>
            </a:r>
          </a:p>
          <a:p>
            <a:pPr marL="0" lvl="0" indent="0">
              <a:buNone/>
            </a:pPr>
            <a:endParaRPr lang="en-GB" sz="800" dirty="0" smtClean="0"/>
          </a:p>
          <a:p>
            <a:pPr lvl="1"/>
            <a:r>
              <a:rPr lang="en-GB" sz="1400" b="1" dirty="0" smtClean="0"/>
              <a:t>Goal 6: </a:t>
            </a:r>
            <a:r>
              <a:rPr lang="en-GB" sz="1400" dirty="0" smtClean="0"/>
              <a:t>Ensure water &amp; sanitation for all</a:t>
            </a:r>
          </a:p>
          <a:p>
            <a:pPr lvl="1"/>
            <a:r>
              <a:rPr lang="en-GB" sz="1400" b="1" dirty="0" smtClean="0"/>
              <a:t>Goal 9: </a:t>
            </a:r>
            <a:r>
              <a:rPr lang="en-GB" sz="1400" dirty="0" smtClean="0"/>
              <a:t>Build resilient infrastructure</a:t>
            </a:r>
          </a:p>
          <a:p>
            <a:pPr lvl="1"/>
            <a:r>
              <a:rPr lang="en-GB" sz="1400" b="1" dirty="0" smtClean="0"/>
              <a:t>Goal 11: </a:t>
            </a:r>
            <a:r>
              <a:rPr lang="en-GB" sz="1400" dirty="0" smtClean="0"/>
              <a:t>Making cities inclusive, safe, resilient and sustainable </a:t>
            </a:r>
          </a:p>
          <a:p>
            <a:pPr lvl="1"/>
            <a:r>
              <a:rPr lang="en-GB" sz="1400" b="1" dirty="0" smtClean="0"/>
              <a:t>Goal 12: </a:t>
            </a:r>
            <a:r>
              <a:rPr lang="en-GB" sz="1400" dirty="0" smtClean="0"/>
              <a:t>Ensure sustainable consumption and production patterns</a:t>
            </a:r>
          </a:p>
          <a:p>
            <a:pPr lvl="1"/>
            <a:r>
              <a:rPr lang="en-GB" sz="1400" b="1" dirty="0" smtClean="0"/>
              <a:t>Goal 13: </a:t>
            </a:r>
            <a:r>
              <a:rPr lang="en-GB" sz="1400" dirty="0" smtClean="0"/>
              <a:t>Combat climate change</a:t>
            </a:r>
          </a:p>
          <a:p>
            <a:pPr lvl="1"/>
            <a:r>
              <a:rPr lang="en-GB" sz="1400" b="1" dirty="0" smtClean="0"/>
              <a:t>Goal 15: </a:t>
            </a:r>
            <a:r>
              <a:rPr lang="en-GB" sz="1400" dirty="0" smtClean="0"/>
              <a:t>Protect, restore and promote sustainable use of terrestrial ecosystems</a:t>
            </a: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52000" y="6660000"/>
            <a:ext cx="504000" cy="126000"/>
          </a:xfrm>
        </p:spPr>
        <p:txBody>
          <a:bodyPr/>
          <a:lstStyle/>
          <a:p>
            <a:fld id="{B47B51FC-8C3A-4BED-948A-ECD5A6224112}" type="slidenum">
              <a:rPr lang="en-US"/>
              <a:pPr/>
              <a:t>4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640" y="2515137"/>
            <a:ext cx="4328872" cy="377644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 bwMode="auto">
          <a:xfrm>
            <a:off x="4860032" y="6376972"/>
            <a:ext cx="4464496" cy="2923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Mangrove planting, </a:t>
            </a:r>
            <a:r>
              <a:rPr lang="en-GB" sz="1200" kern="0" dirty="0" err="1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Balanga</a:t>
            </a: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City Wetland Park, Philippines</a:t>
            </a:r>
          </a:p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Photo: </a:t>
            </a:r>
            <a:r>
              <a:rPr lang="en-GB" sz="800" kern="0" dirty="0" err="1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Ramsar</a:t>
            </a: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Convention</a:t>
            </a:r>
          </a:p>
        </p:txBody>
      </p:sp>
    </p:spTree>
    <p:extLst>
      <p:ext uri="{BB962C8B-B14F-4D97-AF65-F5344CB8AC3E}">
        <p14:creationId xmlns:p14="http://schemas.microsoft.com/office/powerpoint/2010/main" val="60145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Ramsar Convention on Wetlands</a:t>
            </a:r>
            <a:br>
              <a:rPr lang="en-GB" dirty="0" smtClean="0"/>
            </a:br>
            <a:r>
              <a:rPr lang="en-GB" dirty="0" smtClean="0">
                <a:solidFill>
                  <a:schemeClr val="tx1"/>
                </a:solidFill>
              </a:rPr>
              <a:t>Wetland City Accreditation Scheme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251519" y="2596725"/>
            <a:ext cx="4894035" cy="396044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b="0" dirty="0" smtClean="0"/>
              <a:t>Voluntary accreditation scheme for cities</a:t>
            </a:r>
            <a:endParaRPr lang="en-GB" sz="1400" dirty="0" smtClean="0"/>
          </a:p>
          <a:p>
            <a:pPr lvl="2"/>
            <a:r>
              <a:rPr lang="en-GB" sz="1400" dirty="0"/>
              <a:t>Stem loss of urban and </a:t>
            </a:r>
            <a:r>
              <a:rPr lang="en-GB" sz="1400" dirty="0" err="1"/>
              <a:t>peri</a:t>
            </a:r>
            <a:r>
              <a:rPr lang="en-GB" sz="1400" dirty="0"/>
              <a:t>-urban wetlands due to growing urbanization</a:t>
            </a:r>
          </a:p>
          <a:p>
            <a:pPr lvl="2"/>
            <a:r>
              <a:rPr lang="en-GB" sz="1400" dirty="0" smtClean="0"/>
              <a:t>Decision of Contracting Parties </a:t>
            </a:r>
            <a:r>
              <a:rPr lang="en-GB" sz="1400" u="sng" dirty="0" smtClean="0"/>
              <a:t>Resolution XII.10 </a:t>
            </a:r>
            <a:r>
              <a:rPr lang="en-GB" sz="1400" dirty="0" smtClean="0"/>
              <a:t>adopted in 2015</a:t>
            </a:r>
          </a:p>
          <a:p>
            <a:pPr lvl="2"/>
            <a:r>
              <a:rPr lang="en-GB" sz="1400" dirty="0" smtClean="0"/>
              <a:t>Encourages cities to take deliberate actions to conserve, restore and wisely use urban wetlands </a:t>
            </a:r>
          </a:p>
          <a:p>
            <a:pPr lvl="2"/>
            <a:r>
              <a:rPr lang="en-GB" sz="1400" dirty="0" smtClean="0"/>
              <a:t>First eligible cities to receive a certification in 2018 accrediting them as a wetland city. 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47B51FC-8C3A-4BED-948A-ECD5A6224112}" type="slidenum">
              <a:rPr lang="en-US" smtClean="0"/>
              <a:t>5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 bwMode="auto">
          <a:xfrm>
            <a:off x="5220070" y="5409452"/>
            <a:ext cx="3816425" cy="467820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Wetland City Accreditation winners will be announced at the 2018 </a:t>
            </a:r>
            <a:r>
              <a:rPr lang="en-GB" sz="1200" kern="0" dirty="0" err="1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Ramsar</a:t>
            </a: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Conference of Parties (COP) in Dubai.</a:t>
            </a:r>
          </a:p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Photo: ramsar.org</a:t>
            </a:r>
            <a:endParaRPr lang="en-US" sz="800" kern="0" dirty="0" smtClean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2636913"/>
            <a:ext cx="3923929" cy="263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56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Wetlands and cities: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>
                <a:solidFill>
                  <a:schemeClr val="tx1"/>
                </a:solidFill>
              </a:rPr>
              <a:t>A </a:t>
            </a:r>
            <a:r>
              <a:rPr lang="en-GB" dirty="0">
                <a:solidFill>
                  <a:schemeClr val="tx1"/>
                </a:solidFill>
              </a:rPr>
              <a:t>long symbiotic relationship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251520" y="2596725"/>
            <a:ext cx="4716710" cy="396044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b="0" dirty="0"/>
              <a:t>Earliest cities sprung up in </a:t>
            </a:r>
            <a:r>
              <a:rPr lang="en-GB" b="0" dirty="0" smtClean="0"/>
              <a:t>the fertile Tigris &amp; Euphrates floodplains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400" dirty="0" smtClean="0"/>
              <a:t>Benefits of agriculture, water supply, transport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0" dirty="0" smtClean="0"/>
              <a:t>Wetland: a land area that is flooded with water, either permanently or seasonally</a:t>
            </a:r>
            <a:endParaRPr lang="en-GB" b="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0" dirty="0"/>
              <a:t>T</a:t>
            </a:r>
            <a:r>
              <a:rPr lang="en-GB" b="0" dirty="0" smtClean="0"/>
              <a:t>ypes </a:t>
            </a:r>
            <a:r>
              <a:rPr lang="en-GB" b="0" dirty="0"/>
              <a:t>of </a:t>
            </a:r>
            <a:r>
              <a:rPr lang="en-GB" b="0" dirty="0" smtClean="0"/>
              <a:t>wetlands include:</a:t>
            </a:r>
            <a:endParaRPr lang="en-GB" b="0" dirty="0"/>
          </a:p>
          <a:p>
            <a:pPr lvl="1">
              <a:spcAft>
                <a:spcPts val="500"/>
              </a:spcAft>
              <a:buFont typeface="Courier New" panose="02070309020205020404" pitchFamily="49" charset="0"/>
              <a:buChar char="o"/>
            </a:pPr>
            <a:r>
              <a:rPr lang="en-GB" sz="1400" dirty="0"/>
              <a:t>Rivers &amp; floodplains, marshes, peatlands</a:t>
            </a:r>
          </a:p>
          <a:p>
            <a:pPr lvl="1">
              <a:spcAft>
                <a:spcPts val="500"/>
              </a:spcAft>
              <a:buFont typeface="Courier New" panose="02070309020205020404" pitchFamily="49" charset="0"/>
              <a:buChar char="o"/>
            </a:pPr>
            <a:r>
              <a:rPr lang="en-US" sz="1400" dirty="0" smtClean="0"/>
              <a:t>Mangroves</a:t>
            </a:r>
            <a:r>
              <a:rPr lang="en-US" sz="1400" dirty="0"/>
              <a:t>, salt marshes, estuaries, coral reefs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Urban </a:t>
            </a:r>
            <a:r>
              <a:rPr lang="en-GB" b="0" dirty="0"/>
              <a:t>and </a:t>
            </a:r>
            <a:r>
              <a:rPr lang="en-GB" b="0" dirty="0" err="1"/>
              <a:t>peri</a:t>
            </a:r>
            <a:r>
              <a:rPr lang="en-GB" b="0" dirty="0"/>
              <a:t>-urban </a:t>
            </a:r>
            <a:r>
              <a:rPr lang="en-GB" b="0" dirty="0" smtClean="0"/>
              <a:t>wetlands:</a:t>
            </a:r>
            <a:endParaRPr lang="en-GB" b="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400" dirty="0"/>
              <a:t>Any wetlands found in or around cities, their suburbs and outlying areas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47B51FC-8C3A-4BED-948A-ECD5A6224112}" type="slidenum">
              <a:rPr lang="en-US" smtClean="0"/>
              <a:t>6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554" y="2636912"/>
            <a:ext cx="3998446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 bwMode="auto">
          <a:xfrm>
            <a:off x="5148770" y="4864804"/>
            <a:ext cx="3024336" cy="2923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Wetlands in Kowloon, Hong Kong</a:t>
            </a:r>
          </a:p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Photo: urbanwetlands.org</a:t>
            </a:r>
            <a:endParaRPr lang="en-US" sz="800" kern="0" dirty="0" smtClean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57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323528" y="2276872"/>
            <a:ext cx="4140000" cy="4293096"/>
          </a:xfrm>
        </p:spPr>
        <p:txBody>
          <a:bodyPr/>
          <a:lstStyle/>
          <a:p>
            <a:r>
              <a:rPr lang="en-GB" dirty="0" smtClean="0"/>
              <a:t>While cities are growing </a:t>
            </a:r>
            <a:r>
              <a:rPr lang="en-GB" b="0" dirty="0" smtClean="0"/>
              <a:t>. . .</a:t>
            </a:r>
          </a:p>
          <a:p>
            <a:r>
              <a:rPr lang="en-US" sz="1400" dirty="0" smtClean="0">
                <a:solidFill>
                  <a:srgbClr val="3C6380"/>
                </a:solidFill>
              </a:rPr>
              <a:t>50% about </a:t>
            </a:r>
            <a:r>
              <a:rPr lang="en-US" sz="1400" dirty="0">
                <a:solidFill>
                  <a:srgbClr val="3C6380"/>
                </a:solidFill>
              </a:rPr>
              <a:t>4 billion people live in urban areas today and by 2050 that number will reach </a:t>
            </a:r>
            <a:r>
              <a:rPr lang="en-US" sz="1400" dirty="0" smtClean="0">
                <a:solidFill>
                  <a:srgbClr val="3C6380"/>
                </a:solidFill>
              </a:rPr>
              <a:t>66%</a:t>
            </a:r>
          </a:p>
          <a:p>
            <a:r>
              <a:rPr lang="en-US" sz="1400" dirty="0">
                <a:solidFill>
                  <a:srgbClr val="3C6380"/>
                </a:solidFill>
              </a:rPr>
              <a:t> </a:t>
            </a:r>
            <a:r>
              <a:rPr lang="en-US" sz="1400" dirty="0" smtClean="0">
                <a:solidFill>
                  <a:srgbClr val="3C6380"/>
                </a:solidFill>
              </a:rPr>
              <a:t>      </a:t>
            </a:r>
            <a:r>
              <a:rPr lang="en-US" sz="1400" dirty="0" smtClean="0"/>
              <a:t>World </a:t>
            </a:r>
            <a:r>
              <a:rPr lang="en-US" sz="1400" dirty="0"/>
              <a:t>urban population, </a:t>
            </a:r>
            <a:r>
              <a:rPr lang="en-US" sz="1400" dirty="0" smtClean="0"/>
              <a:t>1970-2016</a:t>
            </a:r>
            <a:endParaRPr lang="en-GB" sz="1600" b="0" dirty="0" smtClean="0"/>
          </a:p>
          <a:p>
            <a:endParaRPr lang="en-GB" sz="1600" b="0" dirty="0"/>
          </a:p>
          <a:p>
            <a:endParaRPr lang="en-GB" sz="1400" b="0" dirty="0" smtClean="0"/>
          </a:p>
          <a:p>
            <a:endParaRPr lang="en-GB" sz="1400" b="0" dirty="0" smtClean="0"/>
          </a:p>
          <a:p>
            <a:endParaRPr lang="en-GB" sz="1400" b="0" dirty="0"/>
          </a:p>
          <a:p>
            <a:endParaRPr lang="en-US" sz="1400" b="0" dirty="0" smtClean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20"/>
          </p:nvPr>
        </p:nvSpPr>
        <p:spPr>
          <a:xfrm>
            <a:off x="4716016" y="2233598"/>
            <a:ext cx="4140000" cy="3960440"/>
          </a:xfrm>
        </p:spPr>
        <p:txBody>
          <a:bodyPr/>
          <a:lstStyle/>
          <a:p>
            <a:r>
              <a:rPr lang="en-GB" dirty="0"/>
              <a:t>W</a:t>
            </a:r>
            <a:r>
              <a:rPr lang="en-GB" dirty="0" smtClean="0"/>
              <a:t>etlands are disappearing</a:t>
            </a:r>
            <a:r>
              <a:rPr lang="en-GB" b="0" dirty="0" smtClean="0"/>
              <a:t>.</a:t>
            </a:r>
          </a:p>
          <a:p>
            <a:r>
              <a:rPr lang="en-GB" sz="1400" dirty="0">
                <a:solidFill>
                  <a:srgbClr val="3C6380"/>
                </a:solidFill>
              </a:rPr>
              <a:t>More </a:t>
            </a:r>
            <a:r>
              <a:rPr lang="en-GB" sz="1400" dirty="0" smtClean="0">
                <a:solidFill>
                  <a:srgbClr val="3C6380"/>
                </a:solidFill>
              </a:rPr>
              <a:t>than 64% of the world’s wetlands have been lost since 1900.</a:t>
            </a:r>
            <a:endParaRPr lang="en-GB" sz="1400" dirty="0">
              <a:solidFill>
                <a:srgbClr val="3C6380"/>
              </a:solidFill>
            </a:endParaRPr>
          </a:p>
          <a:p>
            <a:r>
              <a:rPr lang="en-US" sz="1400" dirty="0" smtClean="0"/>
              <a:t>Wetland </a:t>
            </a:r>
            <a:r>
              <a:rPr lang="en-US" sz="1400" dirty="0"/>
              <a:t>Extent Index </a:t>
            </a:r>
            <a:r>
              <a:rPr lang="en-US" sz="1400" dirty="0" smtClean="0"/>
              <a:t>1970-2008</a:t>
            </a:r>
          </a:p>
          <a:p>
            <a:endParaRPr lang="en-GB" sz="1400" b="0" dirty="0"/>
          </a:p>
          <a:p>
            <a:endParaRPr lang="en-GB" sz="1400" b="0" dirty="0" smtClean="0"/>
          </a:p>
          <a:p>
            <a:endParaRPr lang="en-GB" sz="1400" b="0" dirty="0"/>
          </a:p>
          <a:p>
            <a:endParaRPr lang="en-GB" sz="1400" b="0" dirty="0" smtClean="0"/>
          </a:p>
          <a:p>
            <a:endParaRPr lang="en-GB" sz="1400" b="0" dirty="0"/>
          </a:p>
          <a:p>
            <a:endParaRPr lang="en-GB" sz="1400" b="0" dirty="0" smtClean="0"/>
          </a:p>
          <a:p>
            <a:endParaRPr lang="en-GB" sz="1400" b="0" dirty="0" smtClean="0"/>
          </a:p>
          <a:p>
            <a:endParaRPr lang="en-GB" sz="1400" b="0" dirty="0" smtClean="0"/>
          </a:p>
          <a:p>
            <a:endParaRPr lang="en-GB" sz="1400" b="0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88000" y="1628800"/>
            <a:ext cx="8388456" cy="701731"/>
          </a:xfrm>
        </p:spPr>
        <p:txBody>
          <a:bodyPr/>
          <a:lstStyle/>
          <a:p>
            <a:r>
              <a:rPr lang="en-GB" dirty="0" smtClean="0"/>
              <a:t>Wetlands and cities: </a:t>
            </a:r>
            <a:r>
              <a:rPr lang="en-GB" dirty="0" smtClean="0">
                <a:solidFill>
                  <a:schemeClr val="tx1"/>
                </a:solidFill>
              </a:rPr>
              <a:t>On opposite trajectories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fr-CH" dirty="0"/>
          </a:p>
        </p:txBody>
      </p:sp>
      <p:sp>
        <p:nvSpPr>
          <p:cNvPr id="2" name="ZoneTexte 1"/>
          <p:cNvSpPr txBox="1"/>
          <p:nvPr/>
        </p:nvSpPr>
        <p:spPr bwMode="auto">
          <a:xfrm>
            <a:off x="539552" y="6165304"/>
            <a:ext cx="3351880" cy="233910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fr-FR" sz="800" kern="0" dirty="0" err="1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Estimated</a:t>
            </a:r>
            <a:r>
              <a:rPr lang="fr-FR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fr-FR" sz="800" kern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and </a:t>
            </a:r>
            <a:r>
              <a:rPr lang="fr-FR" sz="800" kern="0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projected</a:t>
            </a:r>
            <a:r>
              <a:rPr lang="fr-FR" sz="800" kern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fr-FR" sz="800" kern="0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urban</a:t>
            </a:r>
            <a:r>
              <a:rPr lang="fr-FR" sz="800" kern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populations of the world,</a:t>
            </a:r>
            <a:br>
              <a:rPr lang="fr-FR" sz="800" kern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fr-FR" sz="800" kern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the more </a:t>
            </a:r>
            <a:r>
              <a:rPr lang="fr-FR" sz="800" kern="0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developed</a:t>
            </a:r>
            <a:r>
              <a:rPr lang="fr-FR" sz="800" kern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fr-FR" sz="800" kern="0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regions</a:t>
            </a:r>
            <a:r>
              <a:rPr lang="fr-FR" sz="800" kern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and the </a:t>
            </a:r>
            <a:r>
              <a:rPr lang="fr-FR" sz="800" kern="0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less</a:t>
            </a:r>
            <a:r>
              <a:rPr lang="fr-FR" sz="800" kern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fr-FR" sz="800" kern="0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developed</a:t>
            </a:r>
            <a:r>
              <a:rPr lang="fr-FR" sz="800" kern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fr-FR" sz="800" kern="0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regions</a:t>
            </a:r>
            <a:r>
              <a:rPr lang="fr-FR" sz="800" kern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, 1950-2050  </a:t>
            </a:r>
            <a:endParaRPr lang="fr-FR" sz="800" kern="0" dirty="0" smtClean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31" y="3498863"/>
            <a:ext cx="3995521" cy="2666441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397" y="3435190"/>
            <a:ext cx="4210716" cy="252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03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88000" y="1628800"/>
            <a:ext cx="8532472" cy="701731"/>
          </a:xfrm>
        </p:spPr>
        <p:txBody>
          <a:bodyPr/>
          <a:lstStyle/>
          <a:p>
            <a:r>
              <a:rPr lang="en-GB" dirty="0" smtClean="0"/>
              <a:t>Wetlands and cities: the challenge</a:t>
            </a:r>
            <a:br>
              <a:rPr lang="en-GB" dirty="0" smtClean="0"/>
            </a:br>
            <a:r>
              <a:rPr lang="en-GB" dirty="0" smtClean="0">
                <a:solidFill>
                  <a:schemeClr val="tx1"/>
                </a:solidFill>
              </a:rPr>
              <a:t>Retain &amp; restore wetlands to make future cities liveable!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287338" y="2564904"/>
            <a:ext cx="4428678" cy="388843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The sustainability balancing act for urban planners: </a:t>
            </a:r>
          </a:p>
          <a:p>
            <a:pPr marL="612900" lvl="1" indent="-342900">
              <a:buFont typeface="Courier New" panose="02070309020205020404" pitchFamily="49" charset="0"/>
              <a:buChar char="o"/>
            </a:pPr>
            <a:r>
              <a:rPr lang="en-GB" sz="1400" dirty="0" smtClean="0"/>
              <a:t>Provide land for building, and basic services like water and waste removal while also</a:t>
            </a:r>
          </a:p>
          <a:p>
            <a:pPr marL="612900" lvl="1" indent="-342900">
              <a:buFont typeface="Courier New" panose="02070309020205020404" pitchFamily="49" charset="0"/>
              <a:buChar char="o"/>
            </a:pPr>
            <a:r>
              <a:rPr lang="en-GB" sz="1400" dirty="0" smtClean="0"/>
              <a:t>Preserving and restoring natural resources – including wetlands – for the long term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Urban </a:t>
            </a:r>
            <a:r>
              <a:rPr lang="en-US" b="0" dirty="0"/>
              <a:t>population </a:t>
            </a:r>
            <a:r>
              <a:rPr lang="en-US" b="0" dirty="0" smtClean="0"/>
              <a:t>rising 2.4% a year </a:t>
            </a:r>
          </a:p>
          <a:p>
            <a:pPr marL="612900" lvl="1" indent="-342900">
              <a:buFont typeface="Courier New" panose="02070309020205020404" pitchFamily="49" charset="0"/>
              <a:buChar char="o"/>
            </a:pPr>
            <a:r>
              <a:rPr lang="en-US" sz="1400" dirty="0" smtClean="0"/>
              <a:t>number of mega-cities (more than 10 million inhabitants) will jump from 31 to 41 by 2030</a:t>
            </a:r>
            <a:endParaRPr lang="en-GB" sz="1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Huge opportunity: use urban wetlands to make cities more liveable.</a:t>
            </a:r>
          </a:p>
          <a:p>
            <a:pPr marL="612900" lvl="1" indent="-342900">
              <a:buFont typeface="Courier New" panose="02070309020205020404" pitchFamily="49" charset="0"/>
              <a:buChar char="o"/>
            </a:pPr>
            <a:endParaRPr lang="en-GB" dirty="0" smtClean="0"/>
          </a:p>
          <a:p>
            <a:pPr marL="612900" lvl="1" indent="-342900">
              <a:buFont typeface="Courier New" panose="02070309020205020404" pitchFamily="49" charset="0"/>
              <a:buChar char="o"/>
            </a:pPr>
            <a:endParaRPr lang="en-GB" dirty="0" smtClean="0"/>
          </a:p>
          <a:p>
            <a:pPr marL="612900" lvl="1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fr-CH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607470"/>
            <a:ext cx="4283968" cy="32698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4860032" y="6016932"/>
            <a:ext cx="3024336" cy="2923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Cardiff Wetlands, Wales, United Kingdom</a:t>
            </a:r>
          </a:p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Photo: Wikimedia Commons</a:t>
            </a:r>
            <a:endParaRPr lang="en-US" sz="800" kern="0" dirty="0" smtClean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99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Wetlands act as giant </a:t>
            </a:r>
            <a:r>
              <a:rPr lang="en-US" b="0" dirty="0"/>
              <a:t>sponges </a:t>
            </a:r>
            <a:r>
              <a:rPr lang="en-US" b="0" dirty="0" smtClean="0"/>
              <a:t>to </a:t>
            </a:r>
            <a:r>
              <a:rPr lang="en-US" b="0" dirty="0"/>
              <a:t>lessen the impact of flooding.  </a:t>
            </a:r>
            <a:endParaRPr lang="en-US" b="0" dirty="0" smtClean="0"/>
          </a:p>
          <a:p>
            <a:pPr lvl="2"/>
            <a:r>
              <a:rPr lang="en-US" sz="1400" b="0" dirty="0" smtClean="0"/>
              <a:t>Rivers</a:t>
            </a:r>
            <a:r>
              <a:rPr lang="en-US" sz="1400" b="0" dirty="0"/>
              <a:t>, ponds, lakes and marshes soak up and store heavy </a:t>
            </a:r>
            <a:r>
              <a:rPr lang="en-US" sz="1400" b="0" dirty="0" smtClean="0"/>
              <a:t>rainfall, releasing it gradually over time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Saltmarshes </a:t>
            </a:r>
            <a:r>
              <a:rPr lang="en-US" b="0" dirty="0"/>
              <a:t>and mangroves </a:t>
            </a:r>
            <a:r>
              <a:rPr lang="en-US" b="0" dirty="0" smtClean="0"/>
              <a:t>act as a buffer </a:t>
            </a:r>
            <a:r>
              <a:rPr lang="en-US" b="0" dirty="0"/>
              <a:t>against storm </a:t>
            </a:r>
            <a:r>
              <a:rPr lang="en-GB" b="0" dirty="0" smtClean="0"/>
              <a:t>surges.</a:t>
            </a:r>
          </a:p>
          <a:p>
            <a:pPr lvl="2"/>
            <a:r>
              <a:rPr lang="en-GB" sz="1400" dirty="0" smtClean="0"/>
              <a:t>One </a:t>
            </a:r>
            <a:r>
              <a:rPr lang="en-GB" sz="1400" dirty="0" err="1" smtClean="0"/>
              <a:t>kilometer</a:t>
            </a:r>
            <a:r>
              <a:rPr lang="en-GB" sz="1400" dirty="0" smtClean="0"/>
              <a:t> of intact mangrove forest can reduce a storm </a:t>
            </a:r>
            <a:r>
              <a:rPr lang="en-GB" sz="1400" dirty="0" err="1" smtClean="0"/>
              <a:t>floodsurge</a:t>
            </a:r>
            <a:r>
              <a:rPr lang="en-GB" sz="1400" dirty="0" smtClean="0"/>
              <a:t> by up to 50cm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0" dirty="0"/>
              <a:t>Example: </a:t>
            </a:r>
            <a:r>
              <a:rPr lang="en-GB" b="0" dirty="0" smtClean="0"/>
              <a:t>Hurricane Sandy</a:t>
            </a:r>
            <a:endParaRPr lang="en-GB" sz="1400" dirty="0"/>
          </a:p>
          <a:p>
            <a:pPr lvl="2">
              <a:spcAft>
                <a:spcPts val="400"/>
              </a:spcAft>
            </a:pPr>
            <a:r>
              <a:rPr lang="en-GB" sz="1400" b="0" dirty="0" smtClean="0"/>
              <a:t>Wetlands avoided an estimated $625 million in damage when this storm hit densely populated US east coast in 2012</a:t>
            </a:r>
            <a:endParaRPr lang="en-US" sz="2800" b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Urban wetlands make cities liveable by:</a:t>
            </a:r>
            <a:br>
              <a:rPr lang="en-GB" dirty="0" smtClean="0"/>
            </a:br>
            <a:r>
              <a:rPr lang="en-GB" dirty="0" smtClean="0">
                <a:solidFill>
                  <a:schemeClr val="tx1"/>
                </a:solidFill>
              </a:rPr>
              <a:t>Reducing flooding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fr-CH" dirty="0"/>
          </a:p>
        </p:txBody>
      </p:sp>
      <p:sp>
        <p:nvSpPr>
          <p:cNvPr id="7" name="TextBox 6"/>
          <p:cNvSpPr txBox="1"/>
          <p:nvPr/>
        </p:nvSpPr>
        <p:spPr bwMode="auto">
          <a:xfrm>
            <a:off x="4572000" y="5800908"/>
            <a:ext cx="3888432" cy="2923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12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San Jacinto Marsh near Houston, Texas, USA</a:t>
            </a:r>
          </a:p>
          <a:p>
            <a:pPr indent="-226800" defTabSz="226800" eaLnBrk="0" fontAlgn="base" hangingPunct="0">
              <a:lnSpc>
                <a:spcPct val="95000"/>
              </a:lnSpc>
              <a:spcBef>
                <a:spcPct val="0"/>
              </a:spcBef>
            </a:pPr>
            <a:r>
              <a:rPr lang="en-GB" sz="800" kern="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Photo: goofreeephotos.com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36912"/>
            <a:ext cx="4574380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85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MA" val="TCS"/>
  <p:tag name="SPRACHE" val="F"/>
  <p:tag name="MARKE" val="TCSF00"/>
  <p:tag name="VERSION" val="v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OTER" val="3pag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OX" val="TitelOhneTite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LIE" val="TitelOhn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OX" val="TitelOhneTite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OX" val="TitelOhneAbsender"/>
</p:tagLst>
</file>

<file path=ppt/theme/theme1.xml><?xml version="1.0" encoding="utf-8"?>
<a:theme xmlns:a="http://schemas.openxmlformats.org/drawingml/2006/main" name="TCS Design">
  <a:themeElements>
    <a:clrScheme name="TCS Farben">
      <a:dk1>
        <a:srgbClr val="000000"/>
      </a:dk1>
      <a:lt1>
        <a:srgbClr val="FFFFFF"/>
      </a:lt1>
      <a:dk2>
        <a:srgbClr val="DCCDB2"/>
      </a:dk2>
      <a:lt2>
        <a:srgbClr val="FFEB00"/>
      </a:lt2>
      <a:accent1>
        <a:srgbClr val="F59B00"/>
      </a:accent1>
      <a:accent2>
        <a:srgbClr val="AAC800"/>
      </a:accent2>
      <a:accent3>
        <a:srgbClr val="50AFE1"/>
      </a:accent3>
      <a:accent4>
        <a:srgbClr val="005AA0"/>
      </a:accent4>
      <a:accent5>
        <a:srgbClr val="69A023"/>
      </a:accent5>
      <a:accent6>
        <a:srgbClr val="CD0046"/>
      </a:accent6>
      <a:hlink>
        <a:srgbClr val="000000"/>
      </a:hlink>
      <a:folHlink>
        <a:srgbClr val="000000"/>
      </a:folHlink>
    </a:clrScheme>
    <a:fontScheme name="TCS Schrift">
      <a:majorFont>
        <a:latin typeface="TCS Museo Slab"/>
        <a:ea typeface=""/>
        <a:cs typeface=""/>
      </a:majorFont>
      <a:minorFont>
        <a:latin typeface="TCS Museo Sans"/>
        <a:ea typeface=""/>
        <a:cs typeface=""/>
      </a:minorFont>
    </a:fontScheme>
    <a:fmtScheme name="Hyperio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white"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 smtClean="0">
            <a:ln>
              <a:noFill/>
            </a:ln>
            <a:solidFill>
              <a:schemeClr val="tx1"/>
            </a:solidFill>
            <a:effectLst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utiger 45 Light" pitchFamily="34" charset="-128"/>
          </a:defRPr>
        </a:defPPr>
      </a:lstStyle>
    </a:lnDef>
    <a:txDef>
      <a:spPr bwMode="auto"/>
      <a:bodyPr wrap="square" lIns="0" tIns="0" rIns="0" bIns="0" rtlCol="0">
        <a:spAutoFit/>
      </a:bodyPr>
      <a:lstStyle>
        <a:defPPr indent="-226800" defTabSz="226800" eaLnBrk="0" fontAlgn="base" hangingPunct="0">
          <a:lnSpc>
            <a:spcPct val="95000"/>
          </a:lnSpc>
          <a:spcBef>
            <a:spcPct val="0"/>
          </a:spcBef>
          <a:defRPr sz="1200" kern="0" dirty="0" smtClean="0">
            <a:solidFill>
              <a:srgbClr val="00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CS PowerPoint CD NEU v2 FRA light.pptx" id="{FD2BF61E-C8AA-421E-8CDA-21D9A302FA35}" vid="{A5894090-204F-4A8C-BB84-592A45CD9EDC}"/>
    </a:ext>
  </a:extLst>
</a:theme>
</file>

<file path=ppt/theme/theme2.xml><?xml version="1.0" encoding="utf-8"?>
<a:theme xmlns:a="http://schemas.openxmlformats.org/drawingml/2006/main" name="Larissa-Design">
  <a:themeElements>
    <a:clrScheme name="Post-Farben">
      <a:dk1>
        <a:sysClr val="windowText" lastClr="000000"/>
      </a:dk1>
      <a:lt1>
        <a:srgbClr val="FFFFFF"/>
      </a:lt1>
      <a:dk2>
        <a:srgbClr val="584125"/>
      </a:dk2>
      <a:lt2>
        <a:srgbClr val="FFCC00"/>
      </a:lt2>
      <a:accent1>
        <a:srgbClr val="F49E00"/>
      </a:accent1>
      <a:accent2>
        <a:srgbClr val="A51728"/>
      </a:accent2>
      <a:accent3>
        <a:srgbClr val="A5C400"/>
      </a:accent3>
      <a:accent4>
        <a:srgbClr val="3D6F1A"/>
      </a:accent4>
      <a:accent5>
        <a:srgbClr val="00B5D1"/>
      </a:accent5>
      <a:accent6>
        <a:srgbClr val="00545E"/>
      </a:accent6>
      <a:hlink>
        <a:srgbClr val="000000"/>
      </a:hlink>
      <a:folHlink>
        <a:srgbClr val="000000"/>
      </a:folHlink>
    </a:clrScheme>
    <a:fontScheme name="Post-Schrift">
      <a:majorFont>
        <a:latin typeface="Frutiger 45 Light"/>
        <a:ea typeface=""/>
        <a:cs typeface=""/>
      </a:majorFont>
      <a:minorFont>
        <a:latin typeface="Frutiger 45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Post-Farben">
      <a:dk1>
        <a:sysClr val="windowText" lastClr="000000"/>
      </a:dk1>
      <a:lt1>
        <a:srgbClr val="FFFFFF"/>
      </a:lt1>
      <a:dk2>
        <a:srgbClr val="584125"/>
      </a:dk2>
      <a:lt2>
        <a:srgbClr val="FFCC00"/>
      </a:lt2>
      <a:accent1>
        <a:srgbClr val="F49E00"/>
      </a:accent1>
      <a:accent2>
        <a:srgbClr val="A51728"/>
      </a:accent2>
      <a:accent3>
        <a:srgbClr val="A5C400"/>
      </a:accent3>
      <a:accent4>
        <a:srgbClr val="3D6F1A"/>
      </a:accent4>
      <a:accent5>
        <a:srgbClr val="00B5D1"/>
      </a:accent5>
      <a:accent6>
        <a:srgbClr val="00545E"/>
      </a:accent6>
      <a:hlink>
        <a:srgbClr val="000000"/>
      </a:hlink>
      <a:folHlink>
        <a:srgbClr val="000000"/>
      </a:folHlink>
    </a:clrScheme>
    <a:fontScheme name="Post-Schrift">
      <a:majorFont>
        <a:latin typeface="Frutiger 45 Light"/>
        <a:ea typeface=""/>
        <a:cs typeface=""/>
      </a:majorFont>
      <a:minorFont>
        <a:latin typeface="Frutiger 45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Basisversion_FRA</Template>
  <TotalTime>2601</TotalTime>
  <Words>2029</Words>
  <Application>Microsoft Office PowerPoint</Application>
  <PresentationFormat>On-screen Show (4:3)</PresentationFormat>
  <Paragraphs>271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TCS Design</vt:lpstr>
      <vt:lpstr>Urban wetlands make cities liveable</vt:lpstr>
      <vt:lpstr>World Wetlands Day 2018 – get involved!</vt:lpstr>
      <vt:lpstr>Ramsar Convention on Wetlands:  Working to reverse wetland loss and degradation</vt:lpstr>
      <vt:lpstr>Ramsar Convention on Wetlands:  Committed to sustainable development </vt:lpstr>
      <vt:lpstr>Ramsar Convention on Wetlands Wetland City Accreditation Scheme</vt:lpstr>
      <vt:lpstr>Wetlands and cities:  A long symbiotic relationship</vt:lpstr>
      <vt:lpstr>Wetlands and cities: On opposite trajectories</vt:lpstr>
      <vt:lpstr>Wetlands and cities: the challenge Retain &amp; restore wetlands to make future cities liveable!</vt:lpstr>
      <vt:lpstr>Urban wetlands make cities liveable by: Reducing flooding</vt:lpstr>
      <vt:lpstr>Urban wetlands make cities liveable by: Improving water quality</vt:lpstr>
      <vt:lpstr>Urban wetlands make cities liveable by: Filtering and treating waste</vt:lpstr>
      <vt:lpstr>Urban wetlands make cities liveable by: Improving local air quality</vt:lpstr>
      <vt:lpstr>Urban wetlands make cities liveable by: Providing green space for relaxation</vt:lpstr>
      <vt:lpstr>Urban wetlands make cities liveable by: Providing jobs to local residents</vt:lpstr>
      <vt:lpstr>Mismanaging urban wetlands: Makes cities prone to disasters</vt:lpstr>
      <vt:lpstr>Treating urban wetlands right: Integrate wetlands into policy and planning</vt:lpstr>
      <vt:lpstr>Treating urban wetlands right: Preserve and restore urban wetlands</vt:lpstr>
      <vt:lpstr>Treating urban wetlands right: Involve local residents in planning</vt:lpstr>
      <vt:lpstr>Treating urban wetlands right: Reduce water consumption and harmful run-off</vt:lpstr>
      <vt:lpstr>Treating urban wetlands right: Engage youth and community </vt:lpstr>
      <vt:lpstr>Thank you!</vt:lpstr>
      <vt:lpstr>Sources </vt:lpstr>
    </vt:vector>
  </TitlesOfParts>
  <Company>TCS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Flyer  Tag des Lichts / Journée de la lumière</dc:title>
  <dc:creator>Buff, Olivier</dc:creator>
  <cp:lastModifiedBy>Oliver</cp:lastModifiedBy>
  <cp:revision>173</cp:revision>
  <cp:lastPrinted>2015-05-13T15:29:01Z</cp:lastPrinted>
  <dcterms:created xsi:type="dcterms:W3CDTF">2016-10-06T06:00:26Z</dcterms:created>
  <dcterms:modified xsi:type="dcterms:W3CDTF">2018-01-26T08:12:40Z</dcterms:modified>
</cp:coreProperties>
</file>