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440" r:id="rId2"/>
    <p:sldId id="468" r:id="rId3"/>
    <p:sldId id="475" r:id="rId4"/>
    <p:sldId id="476" r:id="rId5"/>
    <p:sldId id="490" r:id="rId6"/>
    <p:sldId id="478" r:id="rId7"/>
    <p:sldId id="484" r:id="rId8"/>
    <p:sldId id="486" r:id="rId9"/>
    <p:sldId id="479" r:id="rId10"/>
    <p:sldId id="480" r:id="rId11"/>
    <p:sldId id="485" r:id="rId12"/>
    <p:sldId id="481" r:id="rId13"/>
    <p:sldId id="482" r:id="rId14"/>
    <p:sldId id="483" r:id="rId15"/>
    <p:sldId id="461" r:id="rId16"/>
    <p:sldId id="489" r:id="rId17"/>
    <p:sldId id="488" r:id="rId18"/>
    <p:sldId id="463" r:id="rId19"/>
    <p:sldId id="487" r:id="rId20"/>
    <p:sldId id="462" r:id="rId21"/>
    <p:sldId id="466" r:id="rId22"/>
    <p:sldId id="467" r:id="rId23"/>
  </p:sldIdLst>
  <p:sldSz cx="9144000" cy="6858000" type="screen4x3"/>
  <p:notesSz cx="6805613" cy="9939338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380"/>
    <a:srgbClr val="EBEF98"/>
    <a:srgbClr val="94BFE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7559" autoAdjust="0"/>
  </p:normalViewPr>
  <p:slideViewPr>
    <p:cSldViewPr showGuides="1">
      <p:cViewPr>
        <p:scale>
          <a:sx n="102" d="100"/>
          <a:sy n="102" d="100"/>
        </p:scale>
        <p:origin x="-1884" y="-360"/>
      </p:cViewPr>
      <p:guideLst>
        <p:guide orient="horz" pos="1026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26.01.2018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‹#›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26.01.2018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5179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454360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 smtClean="0"/>
              <a:t>Presentation</a:t>
            </a:r>
            <a:r>
              <a:rPr lang="fr-FR" noProof="0" dirty="0" smtClean="0"/>
              <a:t> </a:t>
            </a:r>
            <a:r>
              <a:rPr lang="fr-FR" noProof="0" dirty="0" err="1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373216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EBEF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 smtClean="0"/>
              <a:t>Place, </a:t>
            </a:r>
            <a:r>
              <a:rPr lang="fr-CH" noProof="0" dirty="0" err="1" smtClean="0"/>
              <a:t>name</a:t>
            </a:r>
            <a:r>
              <a:rPr lang="fr-CH" noProof="0" dirty="0" smtClean="0"/>
              <a:t>, date</a:t>
            </a:r>
            <a:br>
              <a:rPr lang="fr-CH" noProof="0" dirty="0" smtClean="0"/>
            </a:br>
            <a:endParaRPr lang="fr-CH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6" y="5777599"/>
            <a:ext cx="2088232" cy="9194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24" y="5591723"/>
            <a:ext cx="2266472" cy="10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 smtClean="0"/>
              <a:t>Texte 1 colonne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 smtClean="0"/>
              <a:t>Diapositive de texte, 1 colonne</a:t>
            </a:r>
            <a:endParaRPr lang="fr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Première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Deuxième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Deuxième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 smtClean="0"/>
              <a:t>Diapositive de texte, 2 colonnes, variante</a:t>
            </a:r>
            <a:endParaRPr lang="fr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 smtClean="0"/>
              <a:t>Numérotation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1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50"/>
            <a:ext cx="9144000" cy="1235594"/>
          </a:xfrm>
          <a:prstGeom prst="rect">
            <a:avLst/>
          </a:prstGeom>
        </p:spPr>
      </p:pic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 smtClean="0"/>
              <a:t>Titel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673"/>
            <a:ext cx="2448272" cy="10779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8" y="836712"/>
            <a:ext cx="3284364" cy="267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amsar@ramsar.or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ub.iges.or.jp/modules/envirolib/upload/1565/attach/09_chapter7.pdf" TargetMode="External"/><Relationship Id="rId13" Type="http://schemas.openxmlformats.org/officeDocument/2006/relationships/hyperlink" Target="http://dx.doi.org/10.1071/MF14173" TargetMode="External"/><Relationship Id="rId18" Type="http://schemas.openxmlformats.org/officeDocument/2006/relationships/hyperlink" Target="http://explorer.sustainia.me/cities/planning-for-smaller-co2-and-water-footprints" TargetMode="External"/><Relationship Id="rId3" Type="http://schemas.openxmlformats.org/officeDocument/2006/relationships/hyperlink" Target="http://www.un.org/en/development/desa/population/publications/pdf/urbanization/the_worlds_cities_in_2016_data_booklet.pdf" TargetMode="External"/><Relationship Id="rId7" Type="http://schemas.openxmlformats.org/officeDocument/2006/relationships/hyperlink" Target="http://www.wbcsd.org/Pages/EDocument/EDocumentDetails.aspx?ID=137" TargetMode="External"/><Relationship Id="rId12" Type="http://schemas.openxmlformats.org/officeDocument/2006/relationships/hyperlink" Target="http://www.fao.org/cofi/29401-083ff934c3ccfd8576005d8d0c19b04d6.pdf" TargetMode="External"/><Relationship Id="rId17" Type="http://schemas.openxmlformats.org/officeDocument/2006/relationships/hyperlink" Target="https://cdkn.org/project/carbon-and-water-footprint-assessments-andean-cities-phase-2/?loclang=en_gb" TargetMode="External"/><Relationship Id="rId2" Type="http://schemas.openxmlformats.org/officeDocument/2006/relationships/hyperlink" Target="https://esa.un.org/unpd/wup/Publications/Files/WUP2014-Report.pdf" TargetMode="External"/><Relationship Id="rId16" Type="http://schemas.openxmlformats.org/officeDocument/2006/relationships/hyperlink" Target="https://www.worldfishcenter.org/content/integrating-fisheries-management-and-wetland-conservation-stung-treng-ramsar-site-cambodia" TargetMode="External"/><Relationship Id="rId20" Type="http://schemas.openxmlformats.org/officeDocument/2006/relationships/hyperlink" Target="https://www.egbar.org/wetlands-clean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oyds.com/~/media/files/lloyds/corporate%20responsibility/ltrf/coastal_wetlands_and_flood_damage_reduction.pdf?id=10.7291/V93X84KH" TargetMode="External"/><Relationship Id="rId11" Type="http://schemas.openxmlformats.org/officeDocument/2006/relationships/hyperlink" Target="http://mirror.unhabitat.org/downloads/docs/ExpertWorkshopWetlands.pdf" TargetMode="External"/><Relationship Id="rId5" Type="http://schemas.openxmlformats.org/officeDocument/2006/relationships/hyperlink" Target="http://www.sciencedirect.com/science/article/pii/S0272771412000674" TargetMode="External"/><Relationship Id="rId15" Type="http://schemas.openxmlformats.org/officeDocument/2006/relationships/hyperlink" Target="http://www.wwt.org.uk/wetland-centres/london/" TargetMode="External"/><Relationship Id="rId10" Type="http://schemas.openxmlformats.org/officeDocument/2006/relationships/hyperlink" Target="http://www.ramsar.org/sites/default/files/bn6.pdf" TargetMode="External"/><Relationship Id="rId19" Type="http://schemas.openxmlformats.org/officeDocument/2006/relationships/hyperlink" Target="http://bolsachica.org/" TargetMode="External"/><Relationship Id="rId4" Type="http://schemas.openxmlformats.org/officeDocument/2006/relationships/hyperlink" Target="http://www.ipbes.net/sites/default/files/Metadata_UNEPWCMC_Wetland_Extent_Trend_Index.pdf" TargetMode="External"/><Relationship Id="rId9" Type="http://schemas.openxmlformats.org/officeDocument/2006/relationships/hyperlink" Target="http://epp.eurostat.ec.europa.eu/statistics_explained/index.php/Population_and_population_change_statistics" TargetMode="External"/><Relationship Id="rId14" Type="http://schemas.openxmlformats.org/officeDocument/2006/relationships/hyperlink" Target="https://www.cbd.int/doc/health/cbo-action-policy-e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amsar.org/sites-countries/the-ramsar-sit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88640"/>
            <a:ext cx="4608512" cy="2232248"/>
          </a:xfrm>
        </p:spPr>
        <p:txBody>
          <a:bodyPr/>
          <a:lstStyle/>
          <a:p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wetlands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make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cities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liveable</a:t>
            </a:r>
            <a:endParaRPr lang="fr-CH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323528" y="6093296"/>
            <a:ext cx="3960440" cy="864096"/>
          </a:xfrm>
        </p:spPr>
        <p:txBody>
          <a:bodyPr/>
          <a:lstStyle/>
          <a:p>
            <a:r>
              <a:rPr lang="fr-CH" b="1" dirty="0" err="1" smtClean="0"/>
              <a:t>Ramsar</a:t>
            </a:r>
            <a:r>
              <a:rPr lang="fr-CH" b="1" dirty="0" smtClean="0"/>
              <a:t> Convention on </a:t>
            </a:r>
            <a:r>
              <a:rPr lang="fr-CH" b="1" dirty="0" err="1" smtClean="0"/>
              <a:t>Wetlands</a:t>
            </a:r>
            <a:endParaRPr lang="fr-CH" b="1" dirty="0" smtClean="0"/>
          </a:p>
          <a:p>
            <a:endParaRPr lang="fr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Only 3% of water on the planet is fresh; most of this is frozen. Water is a scarce resource!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Deep </a:t>
            </a:r>
            <a:r>
              <a:rPr lang="en-US" b="0" dirty="0"/>
              <a:t>groundwater aquifers </a:t>
            </a:r>
            <a:r>
              <a:rPr lang="en-US" b="0" dirty="0" smtClean="0"/>
              <a:t>provide half of all drinking water, including water supply to:</a:t>
            </a:r>
          </a:p>
          <a:p>
            <a:pPr lvl="2">
              <a:spcAft>
                <a:spcPts val="400"/>
              </a:spcAft>
            </a:pPr>
            <a:r>
              <a:rPr lang="en-US" sz="1400" b="0" dirty="0"/>
              <a:t>2 billion </a:t>
            </a:r>
            <a:r>
              <a:rPr lang="en-US" sz="1400" b="0" dirty="0" smtClean="0"/>
              <a:t>people in Asia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380 </a:t>
            </a:r>
            <a:r>
              <a:rPr lang="en-US" sz="1400" b="0" dirty="0"/>
              <a:t>million </a:t>
            </a:r>
            <a:r>
              <a:rPr lang="en-US" sz="1400" b="0" dirty="0" smtClean="0"/>
              <a:t>people in Europe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Wetlands </a:t>
            </a:r>
            <a:r>
              <a:rPr lang="en-US" b="0" dirty="0"/>
              <a:t>on the surface filter the water that seeps into these aquifers from </a:t>
            </a:r>
            <a:r>
              <a:rPr lang="en-US" b="0" dirty="0" smtClean="0"/>
              <a:t>above, helping </a:t>
            </a:r>
            <a:r>
              <a:rPr lang="en-US" b="0" dirty="0"/>
              <a:t>to replenish </a:t>
            </a:r>
            <a:r>
              <a:rPr lang="en-US" b="0" dirty="0" smtClean="0"/>
              <a:t>the water </a:t>
            </a:r>
            <a:r>
              <a:rPr lang="en-GB" b="0" dirty="0" smtClean="0"/>
              <a:t>supply.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Improving water 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58" y="2597406"/>
            <a:ext cx="4405641" cy="320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738358" y="5904333"/>
            <a:ext cx="3024336" cy="1169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Pixabay.com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564904"/>
            <a:ext cx="4068638" cy="40324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Silt-rich </a:t>
            </a:r>
            <a:r>
              <a:rPr lang="en-US" b="0" dirty="0"/>
              <a:t>soil and abundant plants in </a:t>
            </a:r>
            <a:r>
              <a:rPr lang="en-US" b="0" dirty="0" smtClean="0"/>
              <a:t>wetlands act as filter for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Harmful toxins, 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Agricultural </a:t>
            </a:r>
            <a:r>
              <a:rPr lang="en-US" sz="1400" b="0" dirty="0"/>
              <a:t>pesticides and </a:t>
            </a:r>
            <a:endParaRPr lang="en-US" sz="1400" b="0" dirty="0" smtClean="0"/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Industrial waste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</a:t>
            </a:r>
            <a:r>
              <a:rPr lang="en-US" b="0" dirty="0"/>
              <a:t>wetlands </a:t>
            </a:r>
            <a:r>
              <a:rPr lang="en-US" b="0" dirty="0" smtClean="0"/>
              <a:t>can also treat sewage cost-effectively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Example: </a:t>
            </a:r>
            <a:r>
              <a:rPr lang="en-GB" b="0" dirty="0" err="1" smtClean="0"/>
              <a:t>Nakivubo</a:t>
            </a:r>
            <a:r>
              <a:rPr lang="en-GB" b="0" dirty="0" smtClean="0"/>
              <a:t> Swamp, Kampala, Uganda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550 </a:t>
            </a:r>
            <a:r>
              <a:rPr lang="en-US" sz="1400" b="0" dirty="0" smtClean="0"/>
              <a:t>hectare urban wetland stretching from city’s industrial center to Lake Victoria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Filters water and reduces contaminants </a:t>
            </a:r>
            <a:endParaRPr lang="en-US" sz="1400" b="0" dirty="0" smtClean="0"/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/>
              <a:t>Water </a:t>
            </a:r>
            <a:r>
              <a:rPr lang="en-US" sz="1400" b="0" dirty="0"/>
              <a:t>treatment </a:t>
            </a:r>
            <a:r>
              <a:rPr lang="en-US" sz="1400" b="0" dirty="0" smtClean="0"/>
              <a:t>worth $US2 </a:t>
            </a:r>
            <a:r>
              <a:rPr lang="en-US" sz="1400" b="0" dirty="0"/>
              <a:t>million per </a:t>
            </a:r>
            <a:r>
              <a:rPr lang="en-US" sz="1400" b="0" dirty="0" smtClean="0"/>
              <a:t>year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Filtering and treating waste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744672" y="4792796"/>
            <a:ext cx="3495280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water treatment pond in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Melitopol,Ukraine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2" y="2597499"/>
            <a:ext cx="4399328" cy="20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Improving local air 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7338" y="2564904"/>
            <a:ext cx="4140646" cy="36724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Wetlands radiate moist air thanks to their high water levels and lush plant life. 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They naturally cool </a:t>
            </a:r>
            <a:r>
              <a:rPr lang="en-US" b="0" dirty="0"/>
              <a:t>the air in the local </a:t>
            </a:r>
            <a:r>
              <a:rPr lang="en-US" b="0" dirty="0" smtClean="0"/>
              <a:t>surroundings.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Offer relief </a:t>
            </a:r>
            <a:r>
              <a:rPr lang="en-US" b="0" dirty="0"/>
              <a:t>in both tropical cities and in climates where the air is extremely dry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pic>
        <p:nvPicPr>
          <p:cNvPr id="4098" name="Picture 2" descr="C:\Users\Admin\Downloads\Urban wetlands\Urban_Landscape_-_WWT_London_Wetland_Centre_-_geograph.org.uk_-_1444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5" y="2605844"/>
            <a:ext cx="4499992" cy="32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644008" y="6016932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Restored wetland landscape at London Wetland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wetlands offer stressed city dwellers the chance </a:t>
            </a:r>
            <a:r>
              <a:rPr lang="en-US" b="0" dirty="0"/>
              <a:t>to decompress </a:t>
            </a:r>
            <a:r>
              <a:rPr lang="en-US" b="0" dirty="0" smtClean="0"/>
              <a:t>and encounter diverse plant </a:t>
            </a:r>
            <a:r>
              <a:rPr lang="en-US" b="0" dirty="0"/>
              <a:t>and animal life.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Studies confirm that interacting </a:t>
            </a:r>
            <a:r>
              <a:rPr lang="en-US" b="0" dirty="0"/>
              <a:t>with nature </a:t>
            </a:r>
            <a:r>
              <a:rPr lang="en-US" b="0" dirty="0" smtClean="0"/>
              <a:t>improves </a:t>
            </a:r>
            <a:r>
              <a:rPr lang="en-US" b="0" dirty="0"/>
              <a:t>our health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Example: Huangshan </a:t>
            </a:r>
            <a:r>
              <a:rPr lang="en-US" b="0" dirty="0"/>
              <a:t>City, </a:t>
            </a:r>
            <a:r>
              <a:rPr lang="en-US" b="0" dirty="0" smtClean="0"/>
              <a:t>China; city of 1.4 million people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7.5km bank </a:t>
            </a:r>
            <a:r>
              <a:rPr lang="en-US" sz="1400" dirty="0"/>
              <a:t>of </a:t>
            </a:r>
            <a:r>
              <a:rPr lang="en-US" sz="1400" dirty="0" smtClean="0"/>
              <a:t>the </a:t>
            </a:r>
            <a:r>
              <a:rPr lang="en-US" sz="1400" dirty="0" err="1" smtClean="0"/>
              <a:t>Xin’an</a:t>
            </a:r>
            <a:r>
              <a:rPr lang="en-US" sz="1400" dirty="0" smtClean="0"/>
              <a:t> River </a:t>
            </a:r>
            <a:r>
              <a:rPr lang="en-US" sz="1400" b="0" dirty="0" smtClean="0"/>
              <a:t>in city center restored to </a:t>
            </a:r>
            <a:r>
              <a:rPr lang="en-US" sz="1400" b="0" dirty="0"/>
              <a:t>natural </a:t>
            </a:r>
            <a:r>
              <a:rPr lang="en-US" sz="1400" b="0" dirty="0" smtClean="0"/>
              <a:t>wetland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Provides natural </a:t>
            </a:r>
            <a:r>
              <a:rPr lang="en-US" sz="1400" b="0" dirty="0"/>
              <a:t>flood control </a:t>
            </a:r>
            <a:r>
              <a:rPr lang="en-US" sz="1400" b="0" dirty="0" smtClean="0"/>
              <a:t>plus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New </a:t>
            </a:r>
            <a:r>
              <a:rPr lang="en-US" sz="1400" b="0" dirty="0"/>
              <a:t>green belt </a:t>
            </a:r>
            <a:r>
              <a:rPr lang="en-US" sz="1400" b="0" dirty="0" smtClean="0"/>
              <a:t>with park</a:t>
            </a:r>
            <a:r>
              <a:rPr lang="en-US" sz="1400" b="0" dirty="0"/>
              <a:t>, botanical gardens and </a:t>
            </a:r>
            <a:r>
              <a:rPr lang="en-US" sz="1400" b="0" dirty="0" smtClean="0"/>
              <a:t>housing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Providing green space for relaxation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20" y="2636912"/>
            <a:ext cx="4466880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677120" y="572890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Chen Bridge, Henan, China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Pixabay.com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Providing jobs to local residents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4608512" cy="36724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Many types of fish spawn and breed in wetlands, making them popular fishing grounds. </a:t>
            </a:r>
            <a:endParaRPr lang="en-US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0" dirty="0"/>
              <a:t>660 million </a:t>
            </a:r>
            <a:r>
              <a:rPr lang="en-US" sz="1400" b="0" dirty="0" smtClean="0"/>
              <a:t>people depend </a:t>
            </a:r>
            <a:r>
              <a:rPr lang="en-US" sz="1400" b="0" dirty="0"/>
              <a:t>on fishing and aquaculture for their </a:t>
            </a:r>
            <a:r>
              <a:rPr lang="en-US" sz="1400" b="0" dirty="0" smtClean="0"/>
              <a:t>livelihoods worldwide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Wetlands produce valuable goods to gather and process, often benefiting the poor.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/>
              <a:t>Reeds </a:t>
            </a:r>
            <a:r>
              <a:rPr lang="en-US" sz="1400" b="0" dirty="0"/>
              <a:t>and grasses for </a:t>
            </a:r>
            <a:r>
              <a:rPr lang="en-US" sz="1400" b="0" dirty="0" smtClean="0"/>
              <a:t>weaving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400" b="0" dirty="0" smtClean="0"/>
              <a:t>Wood for building</a:t>
            </a:r>
            <a:endParaRPr lang="en-US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0" dirty="0" smtClean="0"/>
              <a:t>Medicinal </a:t>
            </a:r>
            <a:r>
              <a:rPr lang="en-US" sz="1400" b="0" dirty="0"/>
              <a:t>plants and </a:t>
            </a:r>
            <a:r>
              <a:rPr lang="en-US" sz="1400" b="0" dirty="0" smtClean="0"/>
              <a:t>fruits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Wetlands attract </a:t>
            </a:r>
            <a:r>
              <a:rPr lang="en-US" b="0" dirty="0"/>
              <a:t>tourism, </a:t>
            </a:r>
            <a:r>
              <a:rPr lang="en-US" b="0" dirty="0" smtClean="0"/>
              <a:t>also a </a:t>
            </a:r>
            <a:r>
              <a:rPr lang="en-US" b="0" dirty="0"/>
              <a:t>major source of </a:t>
            </a:r>
            <a:r>
              <a:rPr lang="en-US" b="0" dirty="0" smtClean="0"/>
              <a:t>employment.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H" dirty="0"/>
          </a:p>
        </p:txBody>
      </p:sp>
      <p:pic>
        <p:nvPicPr>
          <p:cNvPr id="1026" name="Picture 2" descr="D:\Vince Documents\Ramsar\Photo library\2015-04 WWD photo contest finalists\Nepal-Bikram Th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35" y="2619259"/>
            <a:ext cx="4019465" cy="30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5124535" y="5733256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fisherman, Nepal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Convention, WWD Photo Contest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6624260" cy="701731"/>
          </a:xfrm>
        </p:spPr>
        <p:txBody>
          <a:bodyPr/>
          <a:lstStyle/>
          <a:p>
            <a:r>
              <a:rPr lang="en-GB" sz="2400" dirty="0" smtClean="0"/>
              <a:t>Mismanaging urban wetlands: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Makes cities prone to disasters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At least 64% of wetlands have disappeared since 1900.</a:t>
            </a:r>
          </a:p>
          <a:p>
            <a:r>
              <a:rPr lang="en-GB" sz="2000" dirty="0" smtClean="0"/>
              <a:t>Canalizing rivers can make floods more powerful.</a:t>
            </a:r>
          </a:p>
          <a:p>
            <a:r>
              <a:rPr lang="en-GB" sz="2000" dirty="0" smtClean="0"/>
              <a:t>Dumping rubbish ruins natural green spaces.</a:t>
            </a:r>
          </a:p>
          <a:p>
            <a:r>
              <a:rPr lang="en-GB" sz="2000" dirty="0" smtClean="0"/>
              <a:t>Clearing mangroves and mining coral reefs can expose city coastlines to storms.</a:t>
            </a:r>
          </a:p>
          <a:p>
            <a:r>
              <a:rPr lang="en-GB" sz="2000" dirty="0" smtClean="0"/>
              <a:t>Burning or draining peatlands releases CO2.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636912"/>
            <a:ext cx="453650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644008" y="594928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Los Angeles River, California, USA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Wikipedia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Integrate wetlands into policy and planning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Plan for wetlands as a natural part of water infrastructure.</a:t>
            </a:r>
          </a:p>
          <a:p>
            <a:r>
              <a:rPr lang="en-GB" sz="2000" dirty="0" smtClean="0"/>
              <a:t>Adopt policies to limit degradation, promote efficient water use.</a:t>
            </a:r>
          </a:p>
          <a:p>
            <a:r>
              <a:rPr lang="en-GB" sz="2000" dirty="0" smtClean="0"/>
              <a:t>Example: Accra, Ghana</a:t>
            </a:r>
          </a:p>
          <a:p>
            <a:pPr lvl="2"/>
            <a:r>
              <a:rPr lang="en-GB" sz="1400" dirty="0" smtClean="0"/>
              <a:t>Fast growth threatening local wetlands</a:t>
            </a:r>
          </a:p>
          <a:p>
            <a:pPr lvl="2"/>
            <a:r>
              <a:rPr lang="en-GB" sz="1400" dirty="0" smtClean="0"/>
              <a:t>City responded with integrated measures</a:t>
            </a:r>
          </a:p>
          <a:p>
            <a:pPr lvl="3"/>
            <a:r>
              <a:rPr lang="en-GB" sz="1200" dirty="0" smtClean="0"/>
              <a:t>Enforcing building regulations</a:t>
            </a:r>
          </a:p>
          <a:p>
            <a:pPr lvl="3"/>
            <a:r>
              <a:rPr lang="en-GB" sz="1200" dirty="0" smtClean="0"/>
              <a:t>Creating green belts to control sprawl</a:t>
            </a:r>
          </a:p>
          <a:p>
            <a:pPr lvl="3"/>
            <a:r>
              <a:rPr lang="en-GB" sz="1200" dirty="0" smtClean="0"/>
              <a:t>Education programs for local residents</a:t>
            </a:r>
          </a:p>
          <a:p>
            <a:pPr lvl="3"/>
            <a:r>
              <a:rPr lang="en-GB" sz="1200" dirty="0" smtClean="0"/>
              <a:t>Designating two local wetlands as </a:t>
            </a:r>
            <a:r>
              <a:rPr lang="en-GB" sz="1200" dirty="0" err="1" smtClean="0"/>
              <a:t>Ramsar</a:t>
            </a:r>
            <a:r>
              <a:rPr lang="en-GB" sz="1200" dirty="0" smtClean="0"/>
              <a:t> Sites</a:t>
            </a:r>
          </a:p>
          <a:p>
            <a:endParaRPr lang="en-GB" sz="20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490922" y="6304964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Sakumono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Lagoon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 in greater Accra, Ghana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2" y="2636869"/>
            <a:ext cx="4656230" cy="35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Preserve and restore urban wetlands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42792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Many cities are located in coastal areas and river floodplains where wetlands were once widespread.</a:t>
            </a:r>
          </a:p>
          <a:p>
            <a:r>
              <a:rPr lang="en-GB" sz="2000" dirty="0" smtClean="0"/>
              <a:t>Actively restore wetlands – </a:t>
            </a:r>
            <a:br>
              <a:rPr lang="en-GB" sz="2000" dirty="0" smtClean="0"/>
            </a:br>
            <a:r>
              <a:rPr lang="en-GB" sz="2000" dirty="0" smtClean="0"/>
              <a:t>and their benefits. </a:t>
            </a:r>
            <a:endParaRPr lang="en-GB" sz="2000" dirty="0"/>
          </a:p>
          <a:p>
            <a:r>
              <a:rPr lang="en-GB" sz="2000" dirty="0" smtClean="0"/>
              <a:t>Example: London Wetland Centre</a:t>
            </a:r>
          </a:p>
          <a:p>
            <a:pPr lvl="2"/>
            <a:r>
              <a:rPr lang="en-GB" sz="1400" dirty="0" smtClean="0"/>
              <a:t>40-hectare restored wetland on site of four old water reservoirs</a:t>
            </a:r>
          </a:p>
          <a:p>
            <a:pPr lvl="2"/>
            <a:r>
              <a:rPr lang="en-GB" sz="1400" dirty="0" smtClean="0"/>
              <a:t>Now home to wide range of wildlife including 180 bird species </a:t>
            </a:r>
          </a:p>
          <a:p>
            <a:pPr lvl="2"/>
            <a:r>
              <a:rPr lang="en-GB" sz="1400" dirty="0" smtClean="0"/>
              <a:t>Visitor Centre for wetland education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337788" y="5949280"/>
            <a:ext cx="39166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Grey heron at London Wetland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8" y="2420888"/>
            <a:ext cx="4577928" cy="34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Involve local residents in planning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8600" cy="37052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People often depend on local wetlands for their living; it’s important to understand their views and get their buy-in</a:t>
            </a:r>
          </a:p>
          <a:p>
            <a:r>
              <a:rPr lang="en-GB" sz="2000" dirty="0" smtClean="0"/>
              <a:t>Example: </a:t>
            </a:r>
            <a:r>
              <a:rPr lang="nn-NO" sz="2000" dirty="0"/>
              <a:t>Stung Treng Ramsar Site, Cambodia </a:t>
            </a:r>
            <a:endParaRPr lang="nn-NO" sz="2000" dirty="0" smtClean="0"/>
          </a:p>
          <a:p>
            <a:pPr lvl="2"/>
            <a:r>
              <a:rPr lang="nn-NO" sz="1400" dirty="0" smtClean="0"/>
              <a:t>14,600-hectare site with 21 villages and 10,000 people dependent on fishing</a:t>
            </a:r>
          </a:p>
          <a:p>
            <a:pPr lvl="2"/>
            <a:r>
              <a:rPr lang="nn-NO" sz="1400" dirty="0" smtClean="0"/>
              <a:t>Home to several endangered species</a:t>
            </a:r>
          </a:p>
          <a:p>
            <a:pPr lvl="2"/>
            <a:r>
              <a:rPr lang="nn-NO" sz="1400" dirty="0" smtClean="0"/>
              <a:t>Communities have restricted fishing in critical zones during spawning seasons, and larger fish are now returning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6243351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Putting up sign at Stung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Treng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34" y="2420888"/>
            <a:ext cx="4593704" cy="3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Reduce water consumption and harmful run-off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6864" cy="37052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As individuals avoid toxic materials that drain into wetlands </a:t>
            </a:r>
          </a:p>
          <a:p>
            <a:r>
              <a:rPr lang="en-GB" sz="2000" dirty="0" smtClean="0"/>
              <a:t>As cities measure, then act to reduce water consumption</a:t>
            </a:r>
          </a:p>
          <a:p>
            <a:r>
              <a:rPr lang="en-GB" sz="2000" dirty="0" smtClean="0"/>
              <a:t>Example: Quito, Ecuador</a:t>
            </a:r>
          </a:p>
          <a:p>
            <a:pPr lvl="2"/>
            <a:r>
              <a:rPr lang="en-GB" sz="1400" dirty="0" smtClean="0"/>
              <a:t>Detailed measurement  of water use in 2012-14 with Cities Footprint Project</a:t>
            </a:r>
          </a:p>
          <a:p>
            <a:pPr lvl="2"/>
            <a:r>
              <a:rPr lang="en-GB" sz="1400" dirty="0" smtClean="0"/>
              <a:t>Aim: cut water footprint by 68% by 2032</a:t>
            </a:r>
          </a:p>
          <a:p>
            <a:pPr lvl="2"/>
            <a:r>
              <a:rPr lang="en-GB" sz="1400" dirty="0" smtClean="0"/>
              <a:t>Promoting ecological toilets, water-efficient appliances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499992" y="6270178"/>
            <a:ext cx="309965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Quito, Ecuador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1" name="Picture 3" descr="C:\Users\Admin\Downloads\Urban wetlands\800px-TelefériQo_views_of_mountains_and_Quito_-_Ecuador_-_South_Americ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2925"/>
            <a:ext cx="4644008" cy="35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7488000" cy="701731"/>
          </a:xfrm>
        </p:spPr>
        <p:txBody>
          <a:bodyPr/>
          <a:lstStyle/>
          <a:p>
            <a:r>
              <a:rPr lang="en-GB" sz="2400" dirty="0" smtClean="0"/>
              <a:t>World Wetlands Day 2018 – get involved!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8147248" cy="37052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Celebrated every 2 February to mark the adoption of the </a:t>
            </a:r>
            <a:r>
              <a:rPr lang="en-US" sz="2000" dirty="0" err="1"/>
              <a:t>Ramsar</a:t>
            </a:r>
            <a:r>
              <a:rPr lang="en-US" sz="2000" dirty="0"/>
              <a:t> </a:t>
            </a:r>
            <a:r>
              <a:rPr lang="en-US" sz="2000" dirty="0" smtClean="0"/>
              <a:t>Convention in Iran in 1971</a:t>
            </a:r>
          </a:p>
          <a:p>
            <a:pPr marL="0" indent="0">
              <a:buNone/>
            </a:pPr>
            <a:r>
              <a:rPr lang="en-GB" sz="2000" b="1" dirty="0"/>
              <a:t>W</a:t>
            </a:r>
            <a:r>
              <a:rPr lang="en-GB" sz="2000" b="1" dirty="0" smtClean="0"/>
              <a:t>etlands for a sustainable urban future, </a:t>
            </a:r>
            <a:r>
              <a:rPr lang="en-GB" sz="2000" dirty="0" smtClean="0"/>
              <a:t>the </a:t>
            </a:r>
            <a:r>
              <a:rPr lang="en-GB" sz="2000" dirty="0"/>
              <a:t>theme </a:t>
            </a:r>
            <a:r>
              <a:rPr lang="en-GB" sz="2000" dirty="0" smtClean="0"/>
              <a:t>for 2018 highlights the important role of urban wetlands in making cities liveable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Ways you can participate:</a:t>
            </a:r>
          </a:p>
          <a:p>
            <a:r>
              <a:rPr lang="en-US" sz="2000" dirty="0" smtClean="0"/>
              <a:t>Organize an event to educate </a:t>
            </a:r>
            <a:r>
              <a:rPr lang="en-US" sz="2000" dirty="0"/>
              <a:t>others about the importance of </a:t>
            </a:r>
            <a:r>
              <a:rPr lang="en-US" sz="2000" dirty="0" smtClean="0"/>
              <a:t>urban wetlands</a:t>
            </a:r>
          </a:p>
          <a:p>
            <a:r>
              <a:rPr lang="en-US" sz="2000" dirty="0"/>
              <a:t>Register and upload your event to </a:t>
            </a:r>
            <a:r>
              <a:rPr lang="en-US" sz="2000" dirty="0" smtClean="0">
                <a:hlinkClick r:id="rId2"/>
              </a:rPr>
              <a:t>www.worldwetlandsday.org</a:t>
            </a:r>
            <a:endParaRPr lang="en-US" sz="2000" dirty="0" smtClean="0"/>
          </a:p>
          <a:p>
            <a:r>
              <a:rPr lang="en-US" sz="2000" dirty="0" smtClean="0"/>
              <a:t>Share the information materials on social media to raise public awareness about wetlands.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Engage </a:t>
            </a:r>
            <a:r>
              <a:rPr lang="en-GB" sz="2400" dirty="0">
                <a:solidFill>
                  <a:schemeClr val="tx1"/>
                </a:solidFill>
              </a:rPr>
              <a:t>youth </a:t>
            </a:r>
            <a:r>
              <a:rPr lang="en-GB" sz="2400" dirty="0" smtClean="0">
                <a:solidFill>
                  <a:schemeClr val="tx1"/>
                </a:solidFill>
              </a:rPr>
              <a:t>and community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Join or organize a  local wetland clean-up exercise</a:t>
            </a:r>
          </a:p>
          <a:p>
            <a:r>
              <a:rPr lang="en-GB" sz="2000" dirty="0"/>
              <a:t>Organise community based training on wetlands conservation and wise </a:t>
            </a:r>
            <a:endParaRPr lang="en-GB" sz="2000" dirty="0" smtClean="0"/>
          </a:p>
          <a:p>
            <a:r>
              <a:rPr lang="en-GB" sz="2000" dirty="0" smtClean="0"/>
              <a:t>Example: </a:t>
            </a:r>
            <a:r>
              <a:rPr lang="en-GB" sz="2000" dirty="0" err="1" smtClean="0"/>
              <a:t>Bolsa</a:t>
            </a:r>
            <a:r>
              <a:rPr lang="en-GB" sz="2000" dirty="0" smtClean="0"/>
              <a:t> </a:t>
            </a:r>
            <a:r>
              <a:rPr lang="en-GB" sz="2000" dirty="0" err="1" smtClean="0"/>
              <a:t>Chica</a:t>
            </a:r>
            <a:r>
              <a:rPr lang="en-GB" sz="2000" dirty="0" smtClean="0"/>
              <a:t> Ecological Reserve</a:t>
            </a:r>
            <a:r>
              <a:rPr lang="en-GB" sz="2000" dirty="0"/>
              <a:t>, </a:t>
            </a:r>
            <a:r>
              <a:rPr lang="en-GB" sz="2000" dirty="0" smtClean="0"/>
              <a:t>California</a:t>
            </a:r>
          </a:p>
          <a:p>
            <a:pPr lvl="2"/>
            <a:r>
              <a:rPr lang="en-GB" sz="1400" dirty="0" smtClean="0"/>
              <a:t>356-hectare </a:t>
            </a:r>
            <a:r>
              <a:rPr lang="en-GB" sz="1400" dirty="0"/>
              <a:t>protected coastal </a:t>
            </a:r>
            <a:r>
              <a:rPr lang="en-GB" sz="1400" dirty="0" smtClean="0"/>
              <a:t>wetland near Los Angeles</a:t>
            </a:r>
          </a:p>
          <a:p>
            <a:pPr lvl="2"/>
            <a:r>
              <a:rPr lang="en-GB" sz="1400" dirty="0" smtClean="0"/>
              <a:t>Non-profit conservancy holds 2 Public Service Days per month</a:t>
            </a:r>
          </a:p>
          <a:p>
            <a:pPr lvl="2"/>
            <a:r>
              <a:rPr lang="en-GB" sz="1400" dirty="0" err="1" smtClean="0"/>
              <a:t>Volunteeers</a:t>
            </a:r>
            <a:r>
              <a:rPr lang="en-GB" sz="1400" dirty="0" smtClean="0"/>
              <a:t> remove 10 tons of trash and debris every year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4883"/>
            <a:ext cx="4644007" cy="2604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499992" y="536886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Clean-up of a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 in Ghana, 2015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 WWD Photo Contest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Thank you!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3620616"/>
            <a:ext cx="7704856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Ramsar</a:t>
            </a:r>
            <a:r>
              <a:rPr lang="en-US" sz="2400" b="1" dirty="0" smtClean="0">
                <a:solidFill>
                  <a:schemeClr val="tx1"/>
                </a:solidFill>
              </a:rPr>
              <a:t> Convention on Wetlands 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Rue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Mauverney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28 | CH-1196 Gland | Switzerland  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+41 22 999 01 70 |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ramsar@ramsar.org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204864"/>
            <a:ext cx="3996630" cy="43924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urban population </a:t>
            </a:r>
            <a:r>
              <a:rPr lang="en-US" sz="800" dirty="0" smtClean="0"/>
              <a:t>graph, projected </a:t>
            </a:r>
            <a:r>
              <a:rPr lang="en-US" sz="800" dirty="0"/>
              <a:t>percentage of people living in cities in 2050: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UN DESA Population Division: </a:t>
            </a:r>
            <a:r>
              <a:rPr lang="en-US" sz="800" i="1" dirty="0"/>
              <a:t>World Urbanization Prospects: The 2014 Revision</a:t>
            </a:r>
            <a:r>
              <a:rPr lang="en-US" sz="800" dirty="0"/>
              <a:t>, p. 25 and p.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esa.un.org/unpd/wup/Publications/Files/WUP2014-Report.pdf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current (2016) urban </a:t>
            </a:r>
            <a:r>
              <a:rPr lang="en-US" sz="800" dirty="0" smtClean="0"/>
              <a:t>population, annual growth rate and </a:t>
            </a:r>
            <a:r>
              <a:rPr lang="en-US" sz="800" dirty="0"/>
              <a:t>for percentage of people living in </a:t>
            </a:r>
            <a:r>
              <a:rPr lang="en-US" sz="800" dirty="0" smtClean="0"/>
              <a:t>cities: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UN DESA Population Division:  </a:t>
            </a:r>
            <a:r>
              <a:rPr lang="en-US" sz="800" i="1" dirty="0"/>
              <a:t>The World's Cities in 2016 Data Booklet </a:t>
            </a:r>
            <a:r>
              <a:rPr lang="en-US" sz="800" dirty="0"/>
              <a:t>(ST/ESA/ SER.A/392), </a:t>
            </a:r>
            <a:r>
              <a:rPr lang="en-US" sz="800" dirty="0" smtClean="0"/>
              <a:t>p.3, p.6 </a:t>
            </a:r>
            <a:r>
              <a:rPr lang="en-US" sz="800" dirty="0"/>
              <a:t>and p. </a:t>
            </a:r>
            <a:r>
              <a:rPr lang="en-US" sz="800" dirty="0" smtClean="0"/>
              <a:t>ii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www.un.org/en/development/desa/population/publications/pdf/urbanization/the_worlds_cities_in_2016_data_booklet.pdf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number of mega-cities today and in </a:t>
            </a:r>
            <a:r>
              <a:rPr lang="en-US" sz="800" dirty="0" smtClean="0"/>
              <a:t>2030:same source as above, </a:t>
            </a:r>
            <a:r>
              <a:rPr lang="en-US" sz="800" dirty="0"/>
              <a:t>p.2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Wetland Extent Index: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Dixon, </a:t>
            </a:r>
            <a:r>
              <a:rPr lang="en-US" sz="800" dirty="0" err="1"/>
              <a:t>Lohb</a:t>
            </a:r>
            <a:r>
              <a:rPr lang="en-US" sz="800" dirty="0"/>
              <a:t>, Davidson, </a:t>
            </a:r>
            <a:r>
              <a:rPr lang="en-US" sz="800" dirty="0" err="1"/>
              <a:t>Beltramee</a:t>
            </a:r>
            <a:r>
              <a:rPr lang="en-US" sz="800" dirty="0"/>
              <a:t>, Freeman, Walpole: </a:t>
            </a:r>
            <a:r>
              <a:rPr lang="en-US" sz="800" i="1" dirty="0"/>
              <a:t>Wetland Extent Index Trends</a:t>
            </a:r>
            <a:r>
              <a:rPr lang="en-US" sz="800" dirty="0"/>
              <a:t>, </a:t>
            </a:r>
            <a:r>
              <a:rPr lang="en-US" sz="800" dirty="0" smtClean="0">
                <a:hlinkClick r:id="rId4"/>
              </a:rPr>
              <a:t>http</a:t>
            </a:r>
            <a:r>
              <a:rPr lang="en-US" sz="800" dirty="0">
                <a:hlinkClick r:id="rId4"/>
              </a:rPr>
              <a:t>://</a:t>
            </a:r>
            <a:r>
              <a:rPr lang="en-US" sz="800" dirty="0" smtClean="0">
                <a:hlinkClick r:id="rId4"/>
              </a:rPr>
              <a:t>www.ipbes.net/sites/default/files/Metadata_UNEPWCMC_Wetland_Extent_Trend_Index.pdf</a:t>
            </a:r>
            <a:r>
              <a:rPr lang="en-US" sz="800" dirty="0" smtClean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mangrove reduction of storm surges: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err="1"/>
              <a:t>Keqi</a:t>
            </a:r>
            <a:r>
              <a:rPr lang="en-US" sz="800" dirty="0"/>
              <a:t> Zhang et al., </a:t>
            </a:r>
            <a:r>
              <a:rPr lang="en-US" sz="800" i="1" dirty="0"/>
              <a:t>The role of mangroves in attenuating storm surges</a:t>
            </a:r>
            <a:r>
              <a:rPr lang="en-US" sz="800" dirty="0"/>
              <a:t>, (abstract)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www.sciencedirect.com/science/article/pii/S0272771412000674</a:t>
            </a:r>
            <a:r>
              <a:rPr lang="en-US" sz="800" dirty="0" smtClean="0"/>
              <a:t>  </a:t>
            </a:r>
            <a:endParaRPr lang="en-US" sz="800" dirty="0"/>
          </a:p>
          <a:p>
            <a:pPr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damage avoided by wetlands during Hurricane Sandy</a:t>
            </a:r>
            <a:r>
              <a:rPr lang="en-US" sz="800" dirty="0" smtClean="0"/>
              <a:t>: </a:t>
            </a:r>
          </a:p>
          <a:p>
            <a:pPr>
              <a:spcAft>
                <a:spcPts val="0"/>
              </a:spcAft>
            </a:pPr>
            <a:r>
              <a:rPr lang="en-US" sz="800" dirty="0" smtClean="0"/>
              <a:t>Lloyd’s </a:t>
            </a:r>
            <a:r>
              <a:rPr lang="en-US" sz="800" dirty="0"/>
              <a:t>Tercentenary Research Foundation: </a:t>
            </a:r>
            <a:r>
              <a:rPr lang="en-US" sz="800" i="1" dirty="0"/>
              <a:t>Coastal Wetlands and Flood Damage Reduction – Using Risk Industry-based Models to Assess Natural Defenses in the Northeastern USA</a:t>
            </a:r>
            <a:r>
              <a:rPr lang="en-US" sz="800" dirty="0"/>
              <a:t>, p.2 </a:t>
            </a:r>
          </a:p>
          <a:p>
            <a:pPr>
              <a:spcAft>
                <a:spcPts val="0"/>
              </a:spcAft>
            </a:pPr>
            <a:r>
              <a:rPr lang="en-US" sz="800" u="sng" dirty="0">
                <a:hlinkClick r:id="rId6" invalidUrl="http://www.lloyds.com/~/media/files/lloyds/corporate responsibility/ltrf/coastal_wetlands_and_flood_damage_reduction.pdf?id=10.7291/V93X84KH"/>
              </a:rPr>
              <a:t>http://www.lloyds.com/~/</a:t>
            </a:r>
            <a:r>
              <a:rPr lang="en-US" sz="800" u="sng" dirty="0" smtClean="0">
                <a:hlinkClick r:id="rId6" invalidUrl="http://www.lloyds.com/~/media/files/lloyds/corporate responsibility/ltrf/coastal_wetlands_and_flood_damage_reduction.pdf?id=10.7291/V93X84KH"/>
              </a:rPr>
              <a:t>media/files/lloyds/corporate%20responsibility/ltrf/coastal_wetlands_and_flood_damage_reduction.pdf?id=10.7291/V93X84KH</a:t>
            </a:r>
            <a:endParaRPr lang="en-US" sz="800" u="sng" dirty="0" smtClean="0"/>
          </a:p>
          <a:p>
            <a:pPr>
              <a:spcAft>
                <a:spcPts val="0"/>
              </a:spcAft>
            </a:pPr>
            <a:r>
              <a:rPr lang="en-US" sz="800" dirty="0" smtClean="0"/>
              <a:t>For global freshwater resources: </a:t>
            </a:r>
          </a:p>
          <a:p>
            <a:pPr>
              <a:spcAft>
                <a:spcPts val="0"/>
              </a:spcAft>
            </a:pPr>
            <a:r>
              <a:rPr lang="en-US" sz="800" dirty="0" smtClean="0"/>
              <a:t>World </a:t>
            </a:r>
            <a:r>
              <a:rPr lang="en-US" sz="800" dirty="0"/>
              <a:t>Business Council for Sustainable Development: </a:t>
            </a:r>
            <a:r>
              <a:rPr lang="en-US" sz="800" i="1" dirty="0"/>
              <a:t>Water Fact </a:t>
            </a:r>
            <a:r>
              <a:rPr lang="en-US" sz="800" i="1" dirty="0" smtClean="0"/>
              <a:t>&amp; </a:t>
            </a:r>
            <a:r>
              <a:rPr lang="en-US" sz="800" i="1" dirty="0"/>
              <a:t>Trends</a:t>
            </a:r>
            <a:r>
              <a:rPr lang="en-US" sz="800" dirty="0"/>
              <a:t>, </a:t>
            </a:r>
            <a:r>
              <a:rPr lang="en-US" sz="800" dirty="0" smtClean="0"/>
              <a:t>2009, p</a:t>
            </a:r>
            <a:r>
              <a:rPr lang="en-US" sz="800" dirty="0"/>
              <a:t>. </a:t>
            </a:r>
            <a:r>
              <a:rPr lang="en-US" sz="800" dirty="0" smtClean="0"/>
              <a:t>3</a:t>
            </a:r>
            <a:endParaRPr lang="en-US" sz="800" dirty="0"/>
          </a:p>
          <a:p>
            <a:pPr>
              <a:spcAft>
                <a:spcPts val="0"/>
              </a:spcAft>
            </a:pPr>
            <a:r>
              <a:rPr lang="en-US" sz="800" dirty="0">
                <a:hlinkClick r:id="rId7"/>
              </a:rPr>
              <a:t>http://</a:t>
            </a:r>
            <a:r>
              <a:rPr lang="en-US" sz="800" dirty="0" smtClean="0">
                <a:hlinkClick r:id="rId7"/>
              </a:rPr>
              <a:t>www.wbcsd.org/Pages/EDocument/EDocumentDetails.aspx?ID=137</a:t>
            </a:r>
            <a:r>
              <a:rPr lang="en-US" sz="800" dirty="0" smtClean="0"/>
              <a:t> </a:t>
            </a:r>
            <a:endParaRPr lang="en-GB" sz="800" dirty="0" smtClean="0"/>
          </a:p>
          <a:p>
            <a:pPr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dependence on groundwater in Asia:</a:t>
            </a:r>
          </a:p>
          <a:p>
            <a:pPr>
              <a:spcAft>
                <a:spcPts val="0"/>
              </a:spcAft>
            </a:pPr>
            <a:r>
              <a:rPr lang="en-US" sz="800" dirty="0"/>
              <a:t>Institute for Global Environmental Strategies White Paper, Chapter 7: </a:t>
            </a:r>
            <a:r>
              <a:rPr lang="en-US" sz="800" i="1" dirty="0"/>
              <a:t>Groundwater and climate change: no longer the hidden resource</a:t>
            </a:r>
            <a:r>
              <a:rPr lang="en-US" sz="800" dirty="0"/>
              <a:t>, p.160</a:t>
            </a:r>
          </a:p>
          <a:p>
            <a:pPr>
              <a:spcAft>
                <a:spcPts val="0"/>
              </a:spcAft>
            </a:pPr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pub.iges.or.jp/modules/envirolib/upload/1565/attach/09_chapter7.pdf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dependence on groundwater in the European population: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http://ec.europa.eu/environment/water/water-framework/groundwater/resource.htm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9"/>
              </a:rPr>
              <a:t>http://epp.eurostat.ec.europa.eu/statistics_explained/index.php/Population_and_population_change_statistics</a:t>
            </a:r>
            <a:r>
              <a:rPr lang="en-US" sz="800" dirty="0"/>
              <a:t> </a:t>
            </a:r>
          </a:p>
          <a:p>
            <a:pPr>
              <a:spcAft>
                <a:spcPts val="0"/>
              </a:spcAft>
            </a:pP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800" dirty="0" smtClean="0"/>
              <a:t> </a:t>
            </a:r>
            <a:endParaRPr lang="en-US" sz="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700809"/>
            <a:ext cx="7488000" cy="432048"/>
          </a:xfrm>
        </p:spPr>
        <p:txBody>
          <a:bodyPr/>
          <a:lstStyle/>
          <a:p>
            <a:r>
              <a:rPr lang="en-GB" dirty="0" smtClean="0"/>
              <a:t>Sources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483648" y="2204864"/>
            <a:ext cx="3996630" cy="4248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266700" marR="0" indent="-2651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9050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Frutiger 45 Light" charset="0"/>
              <a:buNone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15975" marR="0" indent="-280988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4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731838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rgbClr val="000000"/>
                </a:solidFill>
                <a:latin typeface="+mn-lt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100">
                <a:solidFill>
                  <a:srgbClr val="000000"/>
                </a:solidFill>
                <a:latin typeface="+mn-lt"/>
              </a:defRPr>
            </a:lvl6pPr>
            <a:lvl7pPr marL="270000" indent="-270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value of services performed by the </a:t>
            </a:r>
            <a:r>
              <a:rPr lang="en-US" sz="800" dirty="0" err="1"/>
              <a:t>Nakivubo</a:t>
            </a:r>
            <a:r>
              <a:rPr lang="en-US" sz="800" dirty="0"/>
              <a:t> Swamp: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err="1"/>
              <a:t>Ramsar</a:t>
            </a:r>
            <a:r>
              <a:rPr lang="en-US" sz="800" dirty="0"/>
              <a:t> Convention: Briefing Note 6 - Towards the wise use of urban and </a:t>
            </a:r>
            <a:r>
              <a:rPr lang="en-US" sz="800" dirty="0" err="1"/>
              <a:t>peri</a:t>
            </a:r>
            <a:r>
              <a:rPr lang="en-US" sz="800" dirty="0"/>
              <a:t>-urban wetlands, p.6    </a:t>
            </a:r>
            <a:r>
              <a:rPr lang="en-US" sz="800" dirty="0">
                <a:hlinkClick r:id="rId10"/>
              </a:rPr>
              <a:t>http://</a:t>
            </a:r>
            <a:r>
              <a:rPr lang="en-US" sz="800" dirty="0" smtClean="0">
                <a:hlinkClick r:id="rId10"/>
              </a:rPr>
              <a:t>www.ramsar.org/sites/default/files/bn6.pdf</a:t>
            </a:r>
            <a:r>
              <a:rPr lang="en-US" sz="800" dirty="0" smtClean="0"/>
              <a:t>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For information on Huangshan City - </a:t>
            </a:r>
            <a:r>
              <a:rPr lang="en-US" sz="800" dirty="0" err="1" smtClean="0"/>
              <a:t>Xin’an</a:t>
            </a:r>
            <a:r>
              <a:rPr lang="en-US" sz="800" dirty="0" smtClean="0"/>
              <a:t> river wetland restoration: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UN </a:t>
            </a:r>
            <a:r>
              <a:rPr lang="en-US" sz="800" dirty="0"/>
              <a:t>Habitat: </a:t>
            </a:r>
            <a:r>
              <a:rPr lang="en-US" sz="800" i="1" dirty="0"/>
              <a:t>Urban Development, Biodiversity and Wetland Management – Expert Workshop</a:t>
            </a:r>
            <a:r>
              <a:rPr lang="en-US" sz="800" dirty="0"/>
              <a:t>, p.38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1"/>
              </a:rPr>
              <a:t>http://</a:t>
            </a:r>
            <a:r>
              <a:rPr lang="en-US" sz="800" dirty="0" smtClean="0">
                <a:hlinkClick r:id="rId11"/>
              </a:rPr>
              <a:t>mirror.unhabitat.org/downloads/docs/ExpertWorkshopWetlands.pdf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number of people dependent on the fishing industry: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Food and Agriculture Organization of the U.N.: </a:t>
            </a:r>
            <a:r>
              <a:rPr lang="en-US" sz="800" i="1" dirty="0"/>
              <a:t>Fish Trade and Human </a:t>
            </a:r>
            <a:r>
              <a:rPr lang="en-US" sz="800" i="1" dirty="0" smtClean="0"/>
              <a:t>Nutrition,</a:t>
            </a:r>
            <a:r>
              <a:rPr lang="en-US" sz="800" dirty="0" smtClean="0"/>
              <a:t> p.2 </a:t>
            </a:r>
            <a:r>
              <a:rPr lang="en-US" sz="800" dirty="0" smtClean="0">
                <a:hlinkClick r:id="rId12"/>
              </a:rPr>
              <a:t>http</a:t>
            </a:r>
            <a:r>
              <a:rPr lang="en-US" sz="800" dirty="0">
                <a:hlinkClick r:id="rId12"/>
              </a:rPr>
              <a:t>://</a:t>
            </a:r>
            <a:r>
              <a:rPr lang="en-US" sz="800" dirty="0" smtClean="0">
                <a:hlinkClick r:id="rId12"/>
              </a:rPr>
              <a:t>www.fao.org/cofi/29401-083ff934c3ccfd8576005d8d0c19b04d6.pdf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the historical loss of </a:t>
            </a:r>
            <a:r>
              <a:rPr lang="en-US" sz="800" dirty="0" smtClean="0"/>
              <a:t>wetlands since 1900: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N. Davidson: </a:t>
            </a:r>
            <a:r>
              <a:rPr lang="en-US" sz="800" i="1" dirty="0" smtClean="0"/>
              <a:t>How </a:t>
            </a:r>
            <a:r>
              <a:rPr lang="en-US" sz="800" i="1" dirty="0"/>
              <a:t>much wetland has the world lost? Long-term and recent trends in global wetland area</a:t>
            </a:r>
            <a:r>
              <a:rPr lang="en-US" sz="800" dirty="0"/>
              <a:t>, </a:t>
            </a:r>
            <a:r>
              <a:rPr lang="en-US" sz="800" dirty="0" smtClean="0"/>
              <a:t>Marine </a:t>
            </a:r>
            <a:r>
              <a:rPr lang="en-US" sz="800" dirty="0"/>
              <a:t>and Freshwater Research, 2014, 65 </a:t>
            </a:r>
            <a:r>
              <a:rPr lang="en-US" sz="800" dirty="0" smtClean="0"/>
              <a:t>,pp</a:t>
            </a:r>
            <a:r>
              <a:rPr lang="en-US" sz="800" dirty="0"/>
              <a:t>. 934 and </a:t>
            </a:r>
            <a:r>
              <a:rPr lang="en-US" sz="800" dirty="0" smtClean="0"/>
              <a:t>940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3"/>
              </a:rPr>
              <a:t>http://</a:t>
            </a:r>
            <a:r>
              <a:rPr lang="en-US" sz="800" dirty="0" smtClean="0">
                <a:hlinkClick r:id="rId13"/>
              </a:rPr>
              <a:t>dx.doi.org/10.1071/MF14173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Accra’s integrated wetland planning: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Conventional on Biodiversity et al., </a:t>
            </a:r>
            <a:r>
              <a:rPr lang="en-US" sz="800" i="1" dirty="0"/>
              <a:t>Cities and Biodiversity Outlook- Action and Policy</a:t>
            </a:r>
            <a:r>
              <a:rPr lang="en-US" sz="800" dirty="0"/>
              <a:t>, p. </a:t>
            </a:r>
            <a:r>
              <a:rPr lang="en-US" sz="800" dirty="0" smtClean="0"/>
              <a:t>41 - </a:t>
            </a:r>
            <a:r>
              <a:rPr lang="en-US" sz="800" dirty="0" smtClean="0">
                <a:hlinkClick r:id="rId14"/>
              </a:rPr>
              <a:t>https</a:t>
            </a:r>
            <a:r>
              <a:rPr lang="en-US" sz="800" dirty="0">
                <a:hlinkClick r:id="rId14"/>
              </a:rPr>
              <a:t>://</a:t>
            </a:r>
            <a:r>
              <a:rPr lang="en-US" sz="800" dirty="0" smtClean="0">
                <a:hlinkClick r:id="rId14"/>
              </a:rPr>
              <a:t>www.cbd.int/doc/health/cbo-action-policy-en.pdf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Wildfowl &amp; Wetlands Trust (WWT) London Wetland Centre: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5"/>
              </a:rPr>
              <a:t>http://www.wwt.org.uk/wetland-centres/london</a:t>
            </a:r>
            <a:r>
              <a:rPr lang="en-US" sz="800" dirty="0" smtClean="0">
                <a:hlinkClick r:id="rId15"/>
              </a:rPr>
              <a:t>/</a:t>
            </a:r>
            <a:r>
              <a:rPr lang="en-US" sz="800" dirty="0" smtClean="0"/>
              <a:t>   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details of the Stung </a:t>
            </a:r>
            <a:r>
              <a:rPr lang="en-US" sz="800" dirty="0" err="1"/>
              <a:t>Treng</a:t>
            </a:r>
            <a:r>
              <a:rPr lang="en-US" sz="800" dirty="0"/>
              <a:t> </a:t>
            </a:r>
            <a:r>
              <a:rPr lang="en-US" sz="800" dirty="0" err="1"/>
              <a:t>Ramsar</a:t>
            </a:r>
            <a:r>
              <a:rPr lang="en-US" sz="800" dirty="0"/>
              <a:t> Site community-led conservation efforts: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6"/>
              </a:rPr>
              <a:t>https://</a:t>
            </a:r>
            <a:r>
              <a:rPr lang="en-US" sz="800" dirty="0" smtClean="0">
                <a:hlinkClick r:id="rId16"/>
              </a:rPr>
              <a:t>www.worldfishcenter.org/content/integrating-fisheries-management-and-wetland-conservation-stung-treng-ramsar-site-cambodia</a:t>
            </a:r>
            <a:r>
              <a:rPr lang="en-US" sz="800" dirty="0" smtClean="0"/>
              <a:t>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carbon and water footprint mapping project in Quito: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Climate and Development Knowledge Network (CDKN): </a:t>
            </a:r>
            <a:r>
              <a:rPr lang="en-US" sz="800" dirty="0" smtClean="0"/>
              <a:t>Cities </a:t>
            </a:r>
            <a:r>
              <a:rPr lang="en-US" sz="800" dirty="0"/>
              <a:t>Footprint Project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7"/>
              </a:rPr>
              <a:t>https://cdkn.org/project/carbon-and-water-footprint-assessments-andean-cities-phase-2/?</a:t>
            </a:r>
            <a:r>
              <a:rPr lang="en-US" sz="800" dirty="0" smtClean="0">
                <a:hlinkClick r:id="rId17"/>
              </a:rPr>
              <a:t>loclang=en_gb</a:t>
            </a:r>
            <a:r>
              <a:rPr lang="en-US" sz="800" dirty="0" smtClean="0"/>
              <a:t>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Quito water footprint targets: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8"/>
              </a:rPr>
              <a:t>http://</a:t>
            </a:r>
            <a:r>
              <a:rPr lang="en-US" sz="800" dirty="0" smtClean="0">
                <a:hlinkClick r:id="rId18"/>
              </a:rPr>
              <a:t>explorer.sustainia.me/cities/planning-for-smaller-co2-and-water-footprints</a:t>
            </a:r>
            <a:r>
              <a:rPr lang="en-US" sz="800" dirty="0" smtClean="0"/>
              <a:t>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general information on </a:t>
            </a:r>
            <a:r>
              <a:rPr lang="en-US" sz="800" dirty="0" err="1"/>
              <a:t>Bolsa</a:t>
            </a:r>
            <a:r>
              <a:rPr lang="en-US" sz="800" dirty="0"/>
              <a:t> </a:t>
            </a:r>
            <a:r>
              <a:rPr lang="en-US" sz="800" dirty="0" err="1"/>
              <a:t>Chica</a:t>
            </a:r>
            <a:r>
              <a:rPr lang="en-US" sz="800" dirty="0"/>
              <a:t> site: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9"/>
              </a:rPr>
              <a:t>http://</a:t>
            </a:r>
            <a:r>
              <a:rPr lang="en-US" sz="800" dirty="0" smtClean="0">
                <a:hlinkClick r:id="rId19"/>
              </a:rPr>
              <a:t>bolsachica.org</a:t>
            </a:r>
            <a:r>
              <a:rPr lang="en-US" sz="800" dirty="0" smtClean="0"/>
              <a:t>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estimate of rubbish cleared from </a:t>
            </a:r>
            <a:r>
              <a:rPr lang="en-US" sz="800" dirty="0" err="1"/>
              <a:t>Bolsa</a:t>
            </a:r>
            <a:r>
              <a:rPr lang="en-US" sz="800" dirty="0"/>
              <a:t> </a:t>
            </a:r>
            <a:r>
              <a:rPr lang="en-US" sz="800" dirty="0" err="1"/>
              <a:t>Chica</a:t>
            </a:r>
            <a:r>
              <a:rPr lang="en-US" sz="800" dirty="0"/>
              <a:t> site by volunteers: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20"/>
              </a:rPr>
              <a:t>https://</a:t>
            </a:r>
            <a:r>
              <a:rPr lang="en-US" sz="800" dirty="0" smtClean="0">
                <a:hlinkClick r:id="rId20"/>
              </a:rPr>
              <a:t>www.egbar.org/wetlands-cleanup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800" dirty="0" smtClean="0"/>
              <a:t> 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9728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676488" cy="701731"/>
          </a:xfrm>
        </p:spPr>
        <p:txBody>
          <a:bodyPr/>
          <a:lstStyle/>
          <a:p>
            <a:r>
              <a:rPr lang="en-GB" sz="2400" dirty="0" err="1" smtClean="0"/>
              <a:t>Ramsar</a:t>
            </a:r>
            <a:r>
              <a:rPr lang="en-GB" sz="2400" dirty="0" smtClean="0"/>
              <a:t> Convention on Wetlands: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Working to reverse wetland loss and degradation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460029"/>
            <a:ext cx="5122912" cy="3705275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First global environmental treaty; only one to focus on a single ecosystem</a:t>
            </a:r>
          </a:p>
          <a:p>
            <a:pPr lvl="2"/>
            <a:r>
              <a:rPr lang="en-US" sz="1400" dirty="0" smtClean="0"/>
              <a:t>Adopted in </a:t>
            </a:r>
            <a:r>
              <a:rPr lang="en-US" sz="1400" dirty="0" err="1" smtClean="0"/>
              <a:t>Ramsar</a:t>
            </a:r>
            <a:r>
              <a:rPr lang="en-US" sz="1400" dirty="0" smtClean="0"/>
              <a:t>, Iran in 1971</a:t>
            </a:r>
          </a:p>
          <a:p>
            <a:pPr lvl="0"/>
            <a:r>
              <a:rPr lang="en-GB" sz="1800" dirty="0" smtClean="0"/>
              <a:t>Parties commit to designating protected wetland </a:t>
            </a:r>
            <a:r>
              <a:rPr lang="en-GB" sz="1800" dirty="0" err="1" smtClean="0"/>
              <a:t>Ramsar</a:t>
            </a:r>
            <a:r>
              <a:rPr lang="en-GB" sz="1800" dirty="0" smtClean="0"/>
              <a:t> Sites, wise use of wetlands and cooperation on transboundary issues</a:t>
            </a:r>
            <a:endParaRPr lang="en-US" sz="1800" dirty="0" smtClean="0"/>
          </a:p>
          <a:p>
            <a:pPr lvl="0"/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Contracting </a:t>
            </a:r>
            <a:r>
              <a:rPr lang="en-US" sz="1800" dirty="0"/>
              <a:t>Parties: 169</a:t>
            </a:r>
          </a:p>
          <a:p>
            <a:pPr lvl="0"/>
            <a:r>
              <a:rPr lang="en-US" sz="1800" dirty="0"/>
              <a:t>Number of </a:t>
            </a:r>
            <a:r>
              <a:rPr lang="en-US" sz="1800" dirty="0" err="1"/>
              <a:t>Ramsar</a:t>
            </a:r>
            <a:r>
              <a:rPr lang="en-US" sz="1800" dirty="0"/>
              <a:t> Sites: </a:t>
            </a:r>
            <a:r>
              <a:rPr lang="en-US" sz="1800" dirty="0" smtClean="0"/>
              <a:t>2,284</a:t>
            </a:r>
            <a:endParaRPr lang="en-US" sz="1800" dirty="0"/>
          </a:p>
          <a:p>
            <a:pPr lvl="0"/>
            <a:r>
              <a:rPr lang="en-US" sz="1800" dirty="0"/>
              <a:t>Total surface </a:t>
            </a:r>
            <a:r>
              <a:rPr lang="en-US" sz="1800" dirty="0" smtClean="0"/>
              <a:t>area of </a:t>
            </a:r>
            <a:r>
              <a:rPr lang="en-US" sz="1800" dirty="0"/>
              <a:t>Ramsar Sites: </a:t>
            </a:r>
            <a:r>
              <a:rPr lang="en-US" sz="1800" dirty="0" smtClean="0">
                <a:latin typeface="proxima_nova_ltsemibold"/>
              </a:rPr>
              <a:t>220,673,362</a:t>
            </a:r>
            <a:r>
              <a:rPr lang="en-US" sz="1800" dirty="0" smtClean="0"/>
              <a:t> </a:t>
            </a:r>
            <a:r>
              <a:rPr lang="en-US" sz="1800" dirty="0"/>
              <a:t>ha (slightly larger than Mexico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>
                <a:hlinkClick r:id="rId2"/>
              </a:rPr>
              <a:t>www.ramsar.org/sites-countries/the-ramsar-sites</a:t>
            </a:r>
            <a:r>
              <a:rPr lang="en-US" sz="1400" dirty="0" smtClean="0"/>
              <a:t> </a:t>
            </a:r>
            <a:endParaRPr lang="en-GB" sz="14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54352" y="5141483"/>
            <a:ext cx="3582144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Meeting Standing</a:t>
            </a:r>
            <a:r>
              <a:rPr lang="en-GB" sz="1200" kern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Committee 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53, Gland, Switzerland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Ramsar Convention</a:t>
            </a:r>
          </a:p>
        </p:txBody>
      </p:sp>
      <p:pic>
        <p:nvPicPr>
          <p:cNvPr id="1026" name="Picture 2" descr="https://www.ramsar.org/sites/default/files/2d8a068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52" y="2624491"/>
            <a:ext cx="3635896" cy="2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676488" cy="701731"/>
          </a:xfrm>
        </p:spPr>
        <p:txBody>
          <a:bodyPr/>
          <a:lstStyle/>
          <a:p>
            <a:r>
              <a:rPr lang="en-GB" sz="2400" dirty="0" smtClean="0"/>
              <a:t>Ramsar Convention on Wetlands: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Committed to sustainable development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460029"/>
            <a:ext cx="4248471" cy="39370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/>
              <a:t>Ramsar Convention’s </a:t>
            </a:r>
            <a:r>
              <a:rPr lang="en-GB" sz="1800" dirty="0"/>
              <a:t>4th S</a:t>
            </a:r>
            <a:r>
              <a:rPr lang="en-GB" sz="1800" dirty="0" smtClean="0"/>
              <a:t>trategic </a:t>
            </a:r>
            <a:r>
              <a:rPr lang="en-GB" sz="1800" dirty="0"/>
              <a:t>Plan </a:t>
            </a:r>
            <a:r>
              <a:rPr lang="en-GB" sz="1800" dirty="0" smtClean="0"/>
              <a:t>contributes to 16 different SDGs; many relating to urban development:</a:t>
            </a:r>
          </a:p>
          <a:p>
            <a:pPr marL="0" lvl="0" indent="0">
              <a:buNone/>
            </a:pPr>
            <a:endParaRPr lang="en-GB" sz="800" dirty="0" smtClean="0"/>
          </a:p>
          <a:p>
            <a:pPr lvl="1"/>
            <a:r>
              <a:rPr lang="en-GB" sz="1400" b="1" dirty="0" smtClean="0"/>
              <a:t>Goal 6: </a:t>
            </a:r>
            <a:r>
              <a:rPr lang="en-GB" sz="1400" dirty="0" smtClean="0"/>
              <a:t>Ensure water &amp; sanitation for all</a:t>
            </a:r>
          </a:p>
          <a:p>
            <a:pPr lvl="1"/>
            <a:r>
              <a:rPr lang="en-GB" sz="1400" b="1" dirty="0" smtClean="0"/>
              <a:t>Goal 9: </a:t>
            </a:r>
            <a:r>
              <a:rPr lang="en-GB" sz="1400" dirty="0" smtClean="0"/>
              <a:t>Build resilient infrastructure</a:t>
            </a:r>
          </a:p>
          <a:p>
            <a:pPr lvl="1"/>
            <a:r>
              <a:rPr lang="en-GB" sz="1400" b="1" dirty="0" smtClean="0"/>
              <a:t>Goal 11: </a:t>
            </a:r>
            <a:r>
              <a:rPr lang="en-GB" sz="1400" dirty="0" smtClean="0"/>
              <a:t>Making cities inclusive, safe, resilient and sustainable </a:t>
            </a:r>
          </a:p>
          <a:p>
            <a:pPr lvl="1"/>
            <a:r>
              <a:rPr lang="en-GB" sz="1400" b="1" dirty="0" smtClean="0"/>
              <a:t>Goal 12: </a:t>
            </a:r>
            <a:r>
              <a:rPr lang="en-GB" sz="1400" dirty="0" smtClean="0"/>
              <a:t>Ensure sustainable consumption and production patterns</a:t>
            </a:r>
          </a:p>
          <a:p>
            <a:pPr lvl="1"/>
            <a:r>
              <a:rPr lang="en-GB" sz="1400" b="1" dirty="0" smtClean="0"/>
              <a:t>Goal 13: </a:t>
            </a:r>
            <a:r>
              <a:rPr lang="en-GB" sz="1400" dirty="0" smtClean="0"/>
              <a:t>Combat climate change</a:t>
            </a:r>
          </a:p>
          <a:p>
            <a:pPr lvl="1"/>
            <a:r>
              <a:rPr lang="en-GB" sz="1400" b="1" dirty="0" smtClean="0"/>
              <a:t>Goal 15: </a:t>
            </a:r>
            <a:r>
              <a:rPr lang="en-GB" sz="1400" dirty="0" smtClean="0"/>
              <a:t>Protect, restore and promote sustainable use of terrestrial ecosystems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40" y="2515137"/>
            <a:ext cx="4328872" cy="3776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4860032" y="6376972"/>
            <a:ext cx="446449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Mangrove planting,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Balanga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City Wetland Park, Philippines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</a:t>
            </a:r>
          </a:p>
        </p:txBody>
      </p:sp>
    </p:spTree>
    <p:extLst>
      <p:ext uri="{BB962C8B-B14F-4D97-AF65-F5344CB8AC3E}">
        <p14:creationId xmlns:p14="http://schemas.microsoft.com/office/powerpoint/2010/main" val="601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Ramsar Convention on Wetlands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Wetland City Accreditation Scheme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19" y="2596725"/>
            <a:ext cx="4894035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Voluntary accreditation scheme for cities</a:t>
            </a:r>
            <a:endParaRPr lang="en-GB" sz="1400" dirty="0" smtClean="0"/>
          </a:p>
          <a:p>
            <a:pPr lvl="2"/>
            <a:r>
              <a:rPr lang="en-GB" sz="1400" dirty="0"/>
              <a:t>Stem loss of urban and </a:t>
            </a:r>
            <a:r>
              <a:rPr lang="en-GB" sz="1400" dirty="0" err="1"/>
              <a:t>peri</a:t>
            </a:r>
            <a:r>
              <a:rPr lang="en-GB" sz="1400" dirty="0"/>
              <a:t>-urban wetlands due to growing urbanization</a:t>
            </a:r>
          </a:p>
          <a:p>
            <a:pPr lvl="2"/>
            <a:r>
              <a:rPr lang="en-GB" sz="1400" dirty="0" smtClean="0"/>
              <a:t>Decision of Contracting Parties </a:t>
            </a:r>
            <a:r>
              <a:rPr lang="en-GB" sz="1400" u="sng" dirty="0" smtClean="0"/>
              <a:t>Resolution XII.10 </a:t>
            </a:r>
            <a:r>
              <a:rPr lang="en-GB" sz="1400" dirty="0" smtClean="0"/>
              <a:t>adopted in 2015</a:t>
            </a:r>
          </a:p>
          <a:p>
            <a:pPr lvl="2"/>
            <a:r>
              <a:rPr lang="en-GB" sz="1400" dirty="0" smtClean="0"/>
              <a:t>Encourages cities to take deliberate actions to conserve, restore and wisely use urban wetlands </a:t>
            </a:r>
          </a:p>
          <a:p>
            <a:pPr lvl="2"/>
            <a:r>
              <a:rPr lang="en-GB" sz="1400" dirty="0" smtClean="0"/>
              <a:t>First eligible cities to receive a certification in 2018 accrediting them as a wetland city.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5220070" y="5409452"/>
            <a:ext cx="3816425" cy="4678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City Accreditation winners will be announced at the 2018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Conference of Parties (COP) in Dubai.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ramsar.org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636913"/>
            <a:ext cx="3923929" cy="26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Wetlands and cities: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long symbiotic 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2596725"/>
            <a:ext cx="4716710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Earliest cities sprung up in </a:t>
            </a:r>
            <a:r>
              <a:rPr lang="en-GB" b="0" dirty="0" smtClean="0"/>
              <a:t>the fertile Tigris &amp; Euphrates floodplains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 smtClean="0"/>
              <a:t>Benefits of agriculture, water supply, transport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Wetland: a land area that is flooded with water, either permanently or seasonally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</a:t>
            </a:r>
            <a:r>
              <a:rPr lang="en-GB" b="0" dirty="0" smtClean="0"/>
              <a:t>ypes </a:t>
            </a:r>
            <a:r>
              <a:rPr lang="en-GB" b="0" dirty="0"/>
              <a:t>of </a:t>
            </a:r>
            <a:r>
              <a:rPr lang="en-GB" b="0" dirty="0" smtClean="0"/>
              <a:t>wetlands include:</a:t>
            </a:r>
            <a:endParaRPr lang="en-GB" b="0" dirty="0"/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400" dirty="0"/>
              <a:t>Rivers &amp; floodplains, marshes, peatlands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/>
              <a:t>Mangroves</a:t>
            </a:r>
            <a:r>
              <a:rPr lang="en-US" sz="1400" dirty="0"/>
              <a:t>, salt marshes, estuaries, coral reefs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Urban </a:t>
            </a:r>
            <a:r>
              <a:rPr lang="en-GB" b="0" dirty="0"/>
              <a:t>and </a:t>
            </a:r>
            <a:r>
              <a:rPr lang="en-GB" b="0" dirty="0" err="1"/>
              <a:t>peri</a:t>
            </a:r>
            <a:r>
              <a:rPr lang="en-GB" b="0" dirty="0"/>
              <a:t>-urban </a:t>
            </a:r>
            <a:r>
              <a:rPr lang="en-GB" b="0" dirty="0" smtClean="0"/>
              <a:t>wetlands:</a:t>
            </a:r>
            <a:endParaRPr lang="en-GB" b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/>
              <a:t>Any wetlands found in or around cities, their suburbs and outlying areas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54" y="2636912"/>
            <a:ext cx="39984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5148770" y="4864804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Wetlands in Kowloon, Hong Kong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urbanwetlands.org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276872"/>
            <a:ext cx="4140000" cy="4293096"/>
          </a:xfrm>
        </p:spPr>
        <p:txBody>
          <a:bodyPr/>
          <a:lstStyle/>
          <a:p>
            <a:r>
              <a:rPr lang="en-GB" dirty="0" smtClean="0"/>
              <a:t>While cities are growing </a:t>
            </a:r>
            <a:r>
              <a:rPr lang="en-GB" b="0" dirty="0" smtClean="0"/>
              <a:t>. . .</a:t>
            </a:r>
          </a:p>
          <a:p>
            <a:r>
              <a:rPr lang="en-US" sz="1400" dirty="0" smtClean="0">
                <a:solidFill>
                  <a:srgbClr val="3C6380"/>
                </a:solidFill>
              </a:rPr>
              <a:t>50% about </a:t>
            </a:r>
            <a:r>
              <a:rPr lang="en-US" sz="1400" dirty="0">
                <a:solidFill>
                  <a:srgbClr val="3C6380"/>
                </a:solidFill>
              </a:rPr>
              <a:t>4 billion people live in urban areas today and by 2050 that number will reach </a:t>
            </a:r>
            <a:r>
              <a:rPr lang="en-US" sz="1400" dirty="0" smtClean="0">
                <a:solidFill>
                  <a:srgbClr val="3C6380"/>
                </a:solidFill>
              </a:rPr>
              <a:t>66%</a:t>
            </a:r>
          </a:p>
          <a:p>
            <a:r>
              <a:rPr lang="en-US" sz="1400" dirty="0">
                <a:solidFill>
                  <a:srgbClr val="3C6380"/>
                </a:solidFill>
              </a:rPr>
              <a:t> </a:t>
            </a:r>
            <a:r>
              <a:rPr lang="en-US" sz="1400" dirty="0" smtClean="0">
                <a:solidFill>
                  <a:srgbClr val="3C6380"/>
                </a:solidFill>
              </a:rPr>
              <a:t>      </a:t>
            </a:r>
            <a:r>
              <a:rPr lang="en-US" sz="1400" dirty="0" smtClean="0"/>
              <a:t>World </a:t>
            </a:r>
            <a:r>
              <a:rPr lang="en-US" sz="1400" dirty="0"/>
              <a:t>urban population, </a:t>
            </a:r>
            <a:r>
              <a:rPr lang="en-US" sz="1400" dirty="0" smtClean="0"/>
              <a:t>1970-2016</a:t>
            </a:r>
            <a:endParaRPr lang="en-GB" sz="1600" b="0" dirty="0" smtClean="0"/>
          </a:p>
          <a:p>
            <a:endParaRPr lang="en-GB" sz="1600" b="0" dirty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US" sz="1400" b="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4716016" y="2233598"/>
            <a:ext cx="4140000" cy="3960440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etlands are disappearing</a:t>
            </a:r>
            <a:r>
              <a:rPr lang="en-GB" b="0" dirty="0" smtClean="0"/>
              <a:t>.</a:t>
            </a:r>
          </a:p>
          <a:p>
            <a:r>
              <a:rPr lang="en-GB" sz="1400" dirty="0">
                <a:solidFill>
                  <a:srgbClr val="3C6380"/>
                </a:solidFill>
              </a:rPr>
              <a:t>More </a:t>
            </a:r>
            <a:r>
              <a:rPr lang="en-GB" sz="1400" dirty="0" smtClean="0">
                <a:solidFill>
                  <a:srgbClr val="3C6380"/>
                </a:solidFill>
              </a:rPr>
              <a:t>than 64% of the world’s wetlands have been lost since 1900.</a:t>
            </a:r>
            <a:endParaRPr lang="en-GB" sz="1400" dirty="0">
              <a:solidFill>
                <a:srgbClr val="3C6380"/>
              </a:solidFill>
            </a:endParaRPr>
          </a:p>
          <a:p>
            <a:r>
              <a:rPr lang="en-US" sz="1400" dirty="0" smtClean="0"/>
              <a:t>Wetland </a:t>
            </a:r>
            <a:r>
              <a:rPr lang="en-US" sz="1400" dirty="0"/>
              <a:t>Extent Index </a:t>
            </a:r>
            <a:r>
              <a:rPr lang="en-US" sz="1400" dirty="0" smtClean="0"/>
              <a:t>1970-2008</a:t>
            </a:r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388456" cy="701731"/>
          </a:xfrm>
        </p:spPr>
        <p:txBody>
          <a:bodyPr/>
          <a:lstStyle/>
          <a:p>
            <a:r>
              <a:rPr lang="en-GB" dirty="0" smtClean="0"/>
              <a:t>Wetlands and cities: </a:t>
            </a:r>
            <a:r>
              <a:rPr lang="en-GB" dirty="0" smtClean="0">
                <a:solidFill>
                  <a:schemeClr val="tx1"/>
                </a:solidFill>
              </a:rPr>
              <a:t>On opposite trajectories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2" name="ZoneTexte 1"/>
          <p:cNvSpPr txBox="1"/>
          <p:nvPr/>
        </p:nvSpPr>
        <p:spPr bwMode="auto">
          <a:xfrm>
            <a:off x="539552" y="6165304"/>
            <a:ext cx="3351880" cy="2339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Estimated</a:t>
            </a:r>
            <a:r>
              <a:rPr lang="fr-FR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projected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populations of the world,</a:t>
            </a:r>
            <a:b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more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developed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developed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1950-2050  </a:t>
            </a:r>
            <a:endParaRPr lang="fr-FR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1" y="3498863"/>
            <a:ext cx="3995521" cy="26664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7" y="3435190"/>
            <a:ext cx="4210716" cy="2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532472" cy="701731"/>
          </a:xfrm>
        </p:spPr>
        <p:txBody>
          <a:bodyPr/>
          <a:lstStyle/>
          <a:p>
            <a:r>
              <a:rPr lang="en-GB" dirty="0" smtClean="0"/>
              <a:t>Wetlands and cities: the challenge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Retain &amp; restore wetlands to make future cities liveable!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338" y="2564904"/>
            <a:ext cx="4428678" cy="3888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The sustainability balancing act for urban planners: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GB" sz="1400" dirty="0" smtClean="0"/>
              <a:t>Provide land for building, and basic services like water and waste removal while also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GB" sz="1400" dirty="0" smtClean="0"/>
              <a:t>Preserving and restoring natural resources – including wetlands – for the long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</a:t>
            </a:r>
            <a:r>
              <a:rPr lang="en-US" b="0" dirty="0"/>
              <a:t>population </a:t>
            </a:r>
            <a:r>
              <a:rPr lang="en-US" b="0" dirty="0" smtClean="0"/>
              <a:t>rising 2.4% a year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US" sz="1400" dirty="0" smtClean="0"/>
              <a:t>number of mega-cities (more than 10 million inhabitants) will jump from 31 to 41 by 2030</a:t>
            </a: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Huge opportunity: use urban wetlands to make cities more liveable.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61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7470"/>
            <a:ext cx="4283968" cy="3269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860032" y="6016932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Cardiff Wetlands, Wales, United Kingdom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Wetlands act as giant </a:t>
            </a:r>
            <a:r>
              <a:rPr lang="en-US" b="0" dirty="0"/>
              <a:t>sponges </a:t>
            </a:r>
            <a:r>
              <a:rPr lang="en-US" b="0" dirty="0" smtClean="0"/>
              <a:t>to </a:t>
            </a:r>
            <a:r>
              <a:rPr lang="en-US" b="0" dirty="0"/>
              <a:t>lessen the impact of flooding.  </a:t>
            </a:r>
            <a:endParaRPr lang="en-US" b="0" dirty="0" smtClean="0"/>
          </a:p>
          <a:p>
            <a:pPr lvl="2"/>
            <a:r>
              <a:rPr lang="en-US" sz="1400" b="0" dirty="0" smtClean="0"/>
              <a:t>Rivers</a:t>
            </a:r>
            <a:r>
              <a:rPr lang="en-US" sz="1400" b="0" dirty="0"/>
              <a:t>, ponds, lakes and marshes soak up and store heavy </a:t>
            </a:r>
            <a:r>
              <a:rPr lang="en-US" sz="1400" b="0" dirty="0" smtClean="0"/>
              <a:t>rainfall, releasing it gradually over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Saltmarshes </a:t>
            </a:r>
            <a:r>
              <a:rPr lang="en-US" b="0" dirty="0"/>
              <a:t>and mangroves </a:t>
            </a:r>
            <a:r>
              <a:rPr lang="en-US" b="0" dirty="0" smtClean="0"/>
              <a:t>act as a buffer </a:t>
            </a:r>
            <a:r>
              <a:rPr lang="en-US" b="0" dirty="0"/>
              <a:t>against storm </a:t>
            </a:r>
            <a:r>
              <a:rPr lang="en-GB" b="0" dirty="0" smtClean="0"/>
              <a:t>surges.</a:t>
            </a:r>
          </a:p>
          <a:p>
            <a:pPr lvl="2"/>
            <a:r>
              <a:rPr lang="en-GB" sz="1400" dirty="0" smtClean="0"/>
              <a:t>One </a:t>
            </a:r>
            <a:r>
              <a:rPr lang="en-GB" sz="1400" dirty="0" err="1" smtClean="0"/>
              <a:t>kilometer</a:t>
            </a:r>
            <a:r>
              <a:rPr lang="en-GB" sz="1400" dirty="0" smtClean="0"/>
              <a:t> of intact mangrove forest can reduce a storm </a:t>
            </a:r>
            <a:r>
              <a:rPr lang="en-GB" sz="1400" dirty="0" err="1" smtClean="0"/>
              <a:t>floodsurge</a:t>
            </a:r>
            <a:r>
              <a:rPr lang="en-GB" sz="1400" dirty="0" smtClean="0"/>
              <a:t> by up to 50cm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Example: </a:t>
            </a:r>
            <a:r>
              <a:rPr lang="en-GB" b="0" dirty="0" smtClean="0"/>
              <a:t>Hurricane Sandy</a:t>
            </a:r>
            <a:endParaRPr lang="en-GB" sz="1400" dirty="0"/>
          </a:p>
          <a:p>
            <a:pPr lvl="2">
              <a:spcAft>
                <a:spcPts val="400"/>
              </a:spcAft>
            </a:pPr>
            <a:r>
              <a:rPr lang="en-GB" sz="1400" b="0" dirty="0" smtClean="0"/>
              <a:t>Wetlands avoided an estimated $625 million in damage when this storm hit densely populated US east coast in 2012</a:t>
            </a:r>
            <a:endParaRPr lang="en-US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Reducing flooding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5800908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San Jacinto Marsh near Houston, Texas, USA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goofreeephotos.com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5743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Absender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2601</TotalTime>
  <Words>2029</Words>
  <Application>Microsoft Office PowerPoint</Application>
  <PresentationFormat>On-screen Show (4:3)</PresentationFormat>
  <Paragraphs>271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TCS Design</vt:lpstr>
      <vt:lpstr>Urban wetlands make cities liveable</vt:lpstr>
      <vt:lpstr>World Wetlands Day 2018 – get involved!</vt:lpstr>
      <vt:lpstr>Ramsar Convention on Wetlands:  Working to reverse wetland loss and degradation</vt:lpstr>
      <vt:lpstr>Ramsar Convention on Wetlands:  Committed to sustainable development </vt:lpstr>
      <vt:lpstr>Ramsar Convention on Wetlands Wetland City Accreditation Scheme</vt:lpstr>
      <vt:lpstr>Wetlands and cities:  A long symbiotic relationship</vt:lpstr>
      <vt:lpstr>Wetlands and cities: On opposite trajectories</vt:lpstr>
      <vt:lpstr>Wetlands and cities: the challenge Retain &amp; restore wetlands to make future cities liveable!</vt:lpstr>
      <vt:lpstr>Urban wetlands make cities liveable by: Reducing flooding</vt:lpstr>
      <vt:lpstr>Urban wetlands make cities liveable by: Improving water quality</vt:lpstr>
      <vt:lpstr>Urban wetlands make cities liveable by: Filtering and treating waste</vt:lpstr>
      <vt:lpstr>Urban wetlands make cities liveable by: Improving local air quality</vt:lpstr>
      <vt:lpstr>Urban wetlands make cities liveable by: Providing green space for relaxation</vt:lpstr>
      <vt:lpstr>Urban wetlands make cities liveable by: Providing jobs to local residents</vt:lpstr>
      <vt:lpstr>Mismanaging urban wetlands: Makes cities prone to disasters</vt:lpstr>
      <vt:lpstr>Treating urban wetlands right: Integrate wetlands into policy and planning</vt:lpstr>
      <vt:lpstr>Treating urban wetlands right: Preserve and restore urban wetlands</vt:lpstr>
      <vt:lpstr>Treating urban wetlands right: Involve local residents in planning</vt:lpstr>
      <vt:lpstr>Treating urban wetlands right: Reduce water consumption and harmful run-off</vt:lpstr>
      <vt:lpstr>Treating urban wetlands right: Engage youth and community </vt:lpstr>
      <vt:lpstr>Thank you!</vt:lpstr>
      <vt:lpstr>Sources </vt:lpstr>
    </vt:vector>
  </TitlesOfParts>
  <Company>TCS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Oliver</cp:lastModifiedBy>
  <cp:revision>173</cp:revision>
  <cp:lastPrinted>2015-05-13T15:29:01Z</cp:lastPrinted>
  <dcterms:created xsi:type="dcterms:W3CDTF">2016-10-06T06:00:26Z</dcterms:created>
  <dcterms:modified xsi:type="dcterms:W3CDTF">2018-01-26T08:12:40Z</dcterms:modified>
</cp:coreProperties>
</file>